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pierresylvestre@hotmail.fr" TargetMode="External"/><Relationship Id="rId3" Type="http://schemas.openxmlformats.org/officeDocument/2006/relationships/hyperlink" Target="https://www.google.com/search?q=alguesd%27armorique&amp;rlz=1C1CHBD_frFR736FR736&amp;oq=Algues&amp;aqs=chrome.0.69i59j69i57j46j0l5.9228j0j7&amp;sourceid=chrome&amp;ie=UTF-8" TargetMode="External"/><Relationship Id="rId4" Type="http://schemas.openxmlformats.org/officeDocument/2006/relationships/hyperlink" Target="mailto:contact@algues-armorique.com" TargetMode="External"/><Relationship Id="rId5" Type="http://schemas.openxmlformats.org/officeDocument/2006/relationships/hyperlink" Target="http://www.algues-armorique.com/" TargetMode="External"/><Relationship Id="rId6" Type="http://schemas.openxmlformats.org/officeDocument/2006/relationships/hyperlink" Target="mailto:elevage.arsavheol@gmail.com" TargetMode="External"/><Relationship Id="rId7" Type="http://schemas.openxmlformats.org/officeDocument/2006/relationships/hyperlink" Target="http://www.lafermearsavheol.bzh/" TargetMode="External"/><Relationship Id="rId8" Type="http://schemas.openxmlformats.org/officeDocument/2006/relationships/hyperlink" Target="mailto:chevrerie.kerdibique@hotmail.com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brasserielariposte@orange.fr" TargetMode="External"/><Relationship Id="rId3" Type="http://schemas.openxmlformats.org/officeDocument/2006/relationships/hyperlink" Target="mailto:lafermedekeresper@gmail.com" TargetMode="External"/><Relationship Id="rId4" Type="http://schemas.openxmlformats.org/officeDocument/2006/relationships/hyperlink" Target="mailto:cathy221@live.fr" TargetMode="External"/><Relationship Id="rId5" Type="http://schemas.openxmlformats.org/officeDocument/2006/relationships/hyperlink" Target="mailto:brasserie@galactique.fr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lemoalpierre17@gmail.com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boskamap@orange.fr" TargetMode="External"/><Relationship Id="rId3" Type="http://schemas.openxmlformats.org/officeDocument/2006/relationships/hyperlink" Target="mailto:court-circuit@outlook.fr" TargetMode="External"/><Relationship Id="rId4" Type="http://schemas.openxmlformats.org/officeDocument/2006/relationships/hyperlink" Target="mailto:francis.ponce@free.fr" TargetMode="External"/><Relationship Id="rId5" Type="http://schemas.openxmlformats.org/officeDocument/2006/relationships/hyperlink" Target="mailto:monepiplelo@gmail.com" TargetMode="External"/><Relationship Id="rId6" Type="http://schemas.openxmlformats.org/officeDocument/2006/relationships/hyperlink" Target="http://www.monepi.fr/monepiplelo" TargetMode="External"/><Relationship Id="rId7" Type="http://schemas.openxmlformats.org/officeDocument/2006/relationships/hyperlink" Target="mailto:laptitegrange.bzh@gmail.com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contact@forum-citoyen-leffarmor.fr" TargetMode="External"/><Relationship Id="rId3" Type="http://schemas.openxmlformats.org/officeDocument/2006/relationships/hyperlink" Target="https://forum-citoyen-leffarmor.fr/" TargetMode="External"/><Relationship Id="rId4" Type="http://schemas.openxmlformats.org/officeDocument/2006/relationships/hyperlink" Target="https://www.facebook.com/ForumCitoyenLeffArMor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afermedelagrandelande.com/" TargetMode="External"/><Relationship Id="rId3" Type="http://schemas.openxmlformats.org/officeDocument/2006/relationships/hyperlink" Target="mailto:lafermedelagrandelande@gmail.com" TargetMode="External"/><Relationship Id="rId4" Type="http://schemas.openxmlformats.org/officeDocument/2006/relationships/hyperlink" Target="mailto:tschmitz@capformations.ch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aubiocochon@gmail.com" TargetMode="External"/><Relationship Id="rId3" Type="http://schemas.openxmlformats.org/officeDocument/2006/relationships/hyperlink" Target="mailto:noguesm@nive.fr" TargetMode="External"/><Relationship Id="rId4" Type="http://schemas.openxmlformats.org/officeDocument/2006/relationships/hyperlink" Target="mailto:vergerdesalouettes@gmail.com" TargetMode="External"/><Relationship Id="rId5" Type="http://schemas.openxmlformats.org/officeDocument/2006/relationships/hyperlink" Target="mailto:bellevuerichard@wanadoo.fr" TargetMode="External"/><Relationship Id="rId6" Type="http://schemas.openxmlformats.org/officeDocument/2006/relationships/hyperlink" Target="mailto:xs.lecoq@gmail.com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contact@miscanthusdugoelo.com" TargetMode="External"/><Relationship Id="rId3" Type="http://schemas.openxmlformats.org/officeDocument/2006/relationships/hyperlink" Target="mailto:kergillot@ecomail.bzh" TargetMode="External"/><Relationship Id="rId4" Type="http://schemas.openxmlformats.org/officeDocument/2006/relationships/hyperlink" Target="http://www.simplesetleger.fr/" TargetMode="External"/><Relationship Id="rId5" Type="http://schemas.openxmlformats.org/officeDocument/2006/relationships/hyperlink" Target="mailto:francoisgo18@gmail.com" TargetMode="External"/><Relationship Id="rId6" Type="http://schemas.openxmlformats.org/officeDocument/2006/relationships/hyperlink" Target="http://vente-viande-aubrac.lesecuriesdekerbalan.com/colis.php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annickbrient@gmail.com" TargetMode="External"/><Relationship Id="rId3" Type="http://schemas.openxmlformats.org/officeDocument/2006/relationships/hyperlink" Target="mailto:lerucherdelargoat@hotmail.com" TargetMode="External"/><Relationship Id="rId4" Type="http://schemas.openxmlformats.org/officeDocument/2006/relationships/hyperlink" Target="mailto:fermedugoazio@orange.fr" TargetMode="External"/><Relationship Id="rId5" Type="http://schemas.openxmlformats.org/officeDocument/2006/relationships/hyperlink" Target="mailto:bonneesperance@orange.fr" TargetMode="External"/><Relationship Id="rId6" Type="http://schemas.openxmlformats.org/officeDocument/2006/relationships/hyperlink" Target="http://fraiseraiekergrehen.wix.com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lescharolaisesdelatour22@orange.fr" TargetMode="External"/><Relationship Id="rId3" Type="http://schemas.openxmlformats.org/officeDocument/2006/relationships/hyperlink" Target="mailto:lamielleriedekerjoly@gmail.com" TargetMode="External"/><Relationship Id="rId4" Type="http://schemas.openxmlformats.org/officeDocument/2006/relationships/hyperlink" Target="mailto:lafermeduroha@gmail.com" TargetMode="External"/><Relationship Id="rId5" Type="http://schemas.openxmlformats.org/officeDocument/2006/relationships/hyperlink" Target="mailto:damien.mace@hotmail.fr" TargetMode="External"/><Relationship Id="rId6" Type="http://schemas.openxmlformats.org/officeDocument/2006/relationships/hyperlink" Target="mailto:veroniquecapitaine@orange.fr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jean.salaun22@orange.fr" TargetMode="External"/><Relationship Id="rId3" Type="http://schemas.openxmlformats.org/officeDocument/2006/relationships/hyperlink" Target="http://www.crepiere-cotesdarmor.fr/" TargetMode="External"/><Relationship Id="rId4" Type="http://schemas.openxmlformats.org/officeDocument/2006/relationships/hyperlink" Target="mailto:lepotagerdekervaudry@laposte.net" TargetMode="External"/><Relationship Id="rId5" Type="http://schemas.openxmlformats.org/officeDocument/2006/relationships/hyperlink" Target="mailto:jeo.tristan@gmail.com" TargetMode="External"/><Relationship Id="rId6" Type="http://schemas.openxmlformats.org/officeDocument/2006/relationships/hyperlink" Target="mailto:lafermedelalande@gmail.com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laparcelle@mailo.com" TargetMode="External"/><Relationship Id="rId3" Type="http://schemas.openxmlformats.org/officeDocument/2006/relationships/hyperlink" Target="mailto:fermedekerfontaine@gmail.com" TargetMode="External"/><Relationship Id="rId4" Type="http://schemas.openxmlformats.org/officeDocument/2006/relationships/hyperlink" Target="mailto:contact@lavilleporteamour.fr" TargetMode="External"/><Relationship Id="rId5" Type="http://schemas.openxmlformats.org/officeDocument/2006/relationships/hyperlink" Target="mailto:contact@laptitespiru.fr" TargetMode="External"/><Relationship Id="rId6" Type="http://schemas.openxmlformats.org/officeDocument/2006/relationships/hyperlink" Target="mailto:marquier.armelle@wanadoo.fr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1438" y="1143126"/>
            <a:ext cx="4122811" cy="87299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650238" y="2680842"/>
            <a:ext cx="2717800" cy="1135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6870" marR="5080" indent="-344805">
              <a:lnSpc>
                <a:spcPct val="102299"/>
              </a:lnSpc>
            </a:pPr>
            <a:r>
              <a:rPr dirty="0" sz="3600" spc="-10" b="1">
                <a:solidFill>
                  <a:srgbClr val="FF0000"/>
                </a:solidFill>
                <a:latin typeface="Arial"/>
                <a:cs typeface="Arial"/>
              </a:rPr>
              <a:t>MANGEONS </a:t>
            </a:r>
            <a:r>
              <a:rPr dirty="0" sz="3600" b="1">
                <a:solidFill>
                  <a:srgbClr val="FF0000"/>
                </a:solidFill>
                <a:latin typeface="Arial"/>
                <a:cs typeface="Arial"/>
              </a:rPr>
              <a:t>LOCAL</a:t>
            </a:r>
            <a:r>
              <a:rPr dirty="0" sz="3600" spc="-1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25" b="1">
                <a:solidFill>
                  <a:srgbClr val="FF0000"/>
                </a:solidFill>
                <a:latin typeface="Arial"/>
                <a:cs typeface="Arial"/>
              </a:rPr>
              <a:t>!!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6868" y="4211192"/>
            <a:ext cx="4105910" cy="104648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756285" marR="5080" indent="-744220">
              <a:lnSpc>
                <a:spcPct val="102299"/>
              </a:lnSpc>
              <a:spcBef>
                <a:spcPts val="35"/>
              </a:spcBef>
            </a:pPr>
            <a:r>
              <a:rPr dirty="0" sz="2200" b="1">
                <a:solidFill>
                  <a:srgbClr val="008000"/>
                </a:solidFill>
                <a:latin typeface="Arial"/>
                <a:cs typeface="Arial"/>
              </a:rPr>
              <a:t>PRODUCTEURS</a:t>
            </a:r>
            <a:r>
              <a:rPr dirty="0" sz="2200" spc="-95" b="1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008000"/>
                </a:solidFill>
                <a:latin typeface="Arial"/>
                <a:cs typeface="Arial"/>
              </a:rPr>
              <a:t>LOCAUX</a:t>
            </a:r>
            <a:r>
              <a:rPr dirty="0" sz="2200" spc="-95" b="1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dirty="0" sz="2200" spc="-25" b="1">
                <a:solidFill>
                  <a:srgbClr val="008000"/>
                </a:solidFill>
                <a:latin typeface="Arial"/>
                <a:cs typeface="Arial"/>
              </a:rPr>
              <a:t>SUR </a:t>
            </a:r>
            <a:r>
              <a:rPr dirty="0" sz="2200" b="1">
                <a:solidFill>
                  <a:srgbClr val="008000"/>
                </a:solidFill>
                <a:latin typeface="Arial"/>
                <a:cs typeface="Arial"/>
              </a:rPr>
              <a:t>LE</a:t>
            </a:r>
            <a:r>
              <a:rPr dirty="0" sz="2200" spc="-80" b="1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008000"/>
                </a:solidFill>
                <a:latin typeface="Arial"/>
                <a:cs typeface="Arial"/>
              </a:rPr>
              <a:t>TERRITOIRE</a:t>
            </a:r>
            <a:r>
              <a:rPr dirty="0" sz="2200" spc="-70" b="1">
                <a:solidFill>
                  <a:srgbClr val="008000"/>
                </a:solidFill>
                <a:latin typeface="Arial"/>
                <a:cs typeface="Arial"/>
              </a:rPr>
              <a:t> </a:t>
            </a:r>
            <a:r>
              <a:rPr dirty="0" sz="2200" spc="-25" b="1">
                <a:solidFill>
                  <a:srgbClr val="008000"/>
                </a:solidFill>
                <a:latin typeface="Arial"/>
                <a:cs typeface="Arial"/>
              </a:rPr>
              <a:t>DE</a:t>
            </a:r>
            <a:endParaRPr sz="2200">
              <a:latin typeface="Arial"/>
              <a:cs typeface="Arial"/>
            </a:endParaRPr>
          </a:p>
          <a:p>
            <a:pPr marL="73660">
              <a:lnSpc>
                <a:spcPct val="100000"/>
              </a:lnSpc>
              <a:spcBef>
                <a:spcPts val="60"/>
              </a:spcBef>
            </a:pPr>
            <a:r>
              <a:rPr dirty="0" sz="2200" b="1">
                <a:solidFill>
                  <a:srgbClr val="1509A6"/>
                </a:solidFill>
                <a:latin typeface="Arial"/>
                <a:cs typeface="Arial"/>
              </a:rPr>
              <a:t>LEFF</a:t>
            </a:r>
            <a:r>
              <a:rPr dirty="0" sz="2200" spc="-65" b="1">
                <a:solidFill>
                  <a:srgbClr val="1509A6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1509A6"/>
                </a:solidFill>
                <a:latin typeface="Arial"/>
                <a:cs typeface="Arial"/>
              </a:rPr>
              <a:t>ARMOR</a:t>
            </a:r>
            <a:r>
              <a:rPr dirty="0" sz="2200" spc="-70" b="1">
                <a:solidFill>
                  <a:srgbClr val="1509A6"/>
                </a:solidFill>
                <a:latin typeface="Arial"/>
                <a:cs typeface="Arial"/>
              </a:rPr>
              <a:t> </a:t>
            </a:r>
            <a:r>
              <a:rPr dirty="0" sz="2200" spc="-10" b="1">
                <a:solidFill>
                  <a:srgbClr val="1509A6"/>
                </a:solidFill>
                <a:latin typeface="Arial"/>
                <a:cs typeface="Arial"/>
              </a:rPr>
              <a:t>COMMUNAUTE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24560" y="6035802"/>
            <a:ext cx="2070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Edition</a:t>
            </a:r>
            <a:r>
              <a:rPr dirty="0" sz="18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2024</a:t>
            </a:r>
            <a:r>
              <a:rPr dirty="0" sz="18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dirty="0" sz="18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spc="-20" b="1">
                <a:solidFill>
                  <a:srgbClr val="FF0000"/>
                </a:solidFill>
                <a:latin typeface="Arial"/>
                <a:cs typeface="Arial"/>
              </a:rPr>
              <a:t>2026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972681" y="874521"/>
            <a:ext cx="14185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Arial"/>
                <a:cs typeface="Arial"/>
              </a:rPr>
              <a:t>PRESENTATION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58409" y="1470405"/>
            <a:ext cx="4165600" cy="1891664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102870">
              <a:lnSpc>
                <a:spcPct val="101699"/>
              </a:lnSpc>
              <a:spcBef>
                <a:spcPts val="75"/>
              </a:spcBef>
            </a:pPr>
            <a:r>
              <a:rPr dirty="0" sz="1200" b="1">
                <a:latin typeface="Arial"/>
                <a:cs typeface="Arial"/>
              </a:rPr>
              <a:t>Créée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décembre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2003,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l’association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«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Forum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Citoyen </a:t>
            </a:r>
            <a:r>
              <a:rPr dirty="0" sz="1200" b="1">
                <a:latin typeface="Arial"/>
                <a:cs typeface="Arial"/>
              </a:rPr>
              <a:t>Leff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»,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siège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Lanvollon,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pour</a:t>
            </a:r>
            <a:endParaRPr sz="1200">
              <a:latin typeface="Arial"/>
              <a:cs typeface="Arial"/>
            </a:endParaRPr>
          </a:p>
          <a:p>
            <a:pPr marL="12700" marR="929005">
              <a:lnSpc>
                <a:spcPts val="1480"/>
              </a:lnSpc>
              <a:spcBef>
                <a:spcPts val="50"/>
              </a:spcBef>
            </a:pPr>
            <a:r>
              <a:rPr dirty="0" sz="1200" b="1">
                <a:latin typeface="Arial"/>
                <a:cs typeface="Arial"/>
              </a:rPr>
              <a:t>domaine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d’actions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territoire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Leff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Armor Communauté.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</a:pPr>
            <a:r>
              <a:rPr dirty="0" sz="1200" b="1">
                <a:latin typeface="Arial"/>
                <a:cs typeface="Arial"/>
              </a:rPr>
              <a:t>Forte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70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membres,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plusieurs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élus,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elle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but</a:t>
            </a:r>
            <a:endParaRPr sz="1200">
              <a:latin typeface="Arial"/>
              <a:cs typeface="Arial"/>
            </a:endParaRPr>
          </a:p>
          <a:p>
            <a:pPr marL="12700" marR="132080">
              <a:lnSpc>
                <a:spcPct val="102099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«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d’apporter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contribution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territoire </a:t>
            </a:r>
            <a:r>
              <a:rPr dirty="0" sz="1200" b="1">
                <a:latin typeface="Arial"/>
                <a:cs typeface="Arial"/>
              </a:rPr>
              <a:t>communautaire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travers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réflexions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projets </a:t>
            </a:r>
            <a:r>
              <a:rPr dirty="0" sz="1200" b="1">
                <a:latin typeface="Arial"/>
                <a:cs typeface="Arial"/>
              </a:rPr>
              <a:t>d’animation,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lien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avec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préoccupations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des</a:t>
            </a:r>
            <a:endParaRPr sz="1200">
              <a:latin typeface="Arial"/>
              <a:cs typeface="Arial"/>
            </a:endParaRPr>
          </a:p>
          <a:p>
            <a:pPr marL="12700" marR="842644">
              <a:lnSpc>
                <a:spcPct val="102499"/>
              </a:lnSpc>
            </a:pPr>
            <a:r>
              <a:rPr dirty="0" sz="1200" b="1">
                <a:latin typeface="Arial"/>
                <a:cs typeface="Arial"/>
              </a:rPr>
              <a:t>habitants,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elle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souhaite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favoriser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l’expression </a:t>
            </a:r>
            <a:r>
              <a:rPr dirty="0" sz="1200" b="1">
                <a:latin typeface="Arial"/>
                <a:cs typeface="Arial"/>
              </a:rPr>
              <a:t>citoyenne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».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58409" y="3526917"/>
            <a:ext cx="4138295" cy="95694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65"/>
              </a:spcBef>
            </a:pPr>
            <a:r>
              <a:rPr dirty="0" sz="1200" b="1">
                <a:latin typeface="Arial"/>
                <a:cs typeface="Arial"/>
              </a:rPr>
              <a:t>C’est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dans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esprit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membres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ont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souhaité </a:t>
            </a:r>
            <a:r>
              <a:rPr dirty="0" sz="1200" b="1">
                <a:latin typeface="Arial"/>
                <a:cs typeface="Arial"/>
              </a:rPr>
              <a:t>mettre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lumière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producteurs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locaux,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certains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agriculture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biologique,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qui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œuvrent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quotidien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pour </a:t>
            </a:r>
            <a:r>
              <a:rPr dirty="0" sz="1200" b="1">
                <a:latin typeface="Arial"/>
                <a:cs typeface="Arial"/>
              </a:rPr>
              <a:t>proposer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aux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citoyens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produits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qualité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saison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près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chez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eux.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58409" y="4648581"/>
            <a:ext cx="4140200" cy="114300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65"/>
              </a:spcBef>
            </a:pPr>
            <a:r>
              <a:rPr dirty="0" sz="1200" b="1">
                <a:latin typeface="Arial"/>
                <a:cs typeface="Arial"/>
              </a:rPr>
              <a:t>La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constitution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cette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liste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fruit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d’un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important </a:t>
            </a:r>
            <a:r>
              <a:rPr dirty="0" sz="1200" b="1">
                <a:latin typeface="Arial"/>
                <a:cs typeface="Arial"/>
              </a:rPr>
              <a:t>travail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collectif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recensement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cours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duquel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les </a:t>
            </a:r>
            <a:r>
              <a:rPr dirty="0" sz="1200" b="1">
                <a:latin typeface="Arial"/>
                <a:cs typeface="Arial"/>
              </a:rPr>
              <a:t>membres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l’association,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dehors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l’accueil </a:t>
            </a:r>
            <a:r>
              <a:rPr dirty="0" sz="1200" b="1">
                <a:latin typeface="Arial"/>
                <a:cs typeface="Arial"/>
              </a:rPr>
              <a:t>chaleureux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qui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leur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été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réservé,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rencontré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des </a:t>
            </a:r>
            <a:r>
              <a:rPr dirty="0" sz="1200" b="1">
                <a:latin typeface="Arial"/>
                <a:cs typeface="Arial"/>
              </a:rPr>
              <a:t>personnes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passionnées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métier,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producteurs </a:t>
            </a:r>
            <a:r>
              <a:rPr dirty="0" sz="1200" b="1">
                <a:latin typeface="Arial"/>
                <a:cs typeface="Arial"/>
              </a:rPr>
              <a:t>réfléchis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conscients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leur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place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apport.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58409" y="5958078"/>
            <a:ext cx="26873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Ce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nouveau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livret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comporte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listes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50" b="1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87009" y="6143955"/>
            <a:ext cx="3302635" cy="396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3045" indent="-220345">
              <a:lnSpc>
                <a:spcPct val="100000"/>
              </a:lnSpc>
              <a:spcBef>
                <a:spcPts val="100"/>
              </a:spcBef>
              <a:buFont typeface="Arial MT"/>
              <a:buChar char="-"/>
              <a:tabLst>
                <a:tab pos="233045" algn="l"/>
              </a:tabLst>
            </a:pPr>
            <a:r>
              <a:rPr dirty="0" sz="1200" b="1">
                <a:latin typeface="Arial"/>
                <a:cs typeface="Arial"/>
              </a:rPr>
              <a:t>Les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producteurs </a:t>
            </a:r>
            <a:r>
              <a:rPr dirty="0" sz="1200" b="1">
                <a:latin typeface="Arial"/>
                <a:cs typeface="Arial"/>
              </a:rPr>
              <a:t>(47)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nommés P de 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47</a:t>
            </a:r>
            <a:endParaRPr sz="1200">
              <a:latin typeface="Arial"/>
              <a:cs typeface="Arial"/>
            </a:endParaRPr>
          </a:p>
          <a:p>
            <a:pPr marL="233045" indent="-220345">
              <a:lnSpc>
                <a:spcPct val="100000"/>
              </a:lnSpc>
              <a:spcBef>
                <a:spcPts val="35"/>
              </a:spcBef>
              <a:buFont typeface="Arial MT"/>
              <a:buChar char="-"/>
              <a:tabLst>
                <a:tab pos="233045" algn="l"/>
              </a:tabLst>
            </a:pPr>
            <a:r>
              <a:rPr dirty="0" sz="1200" b="1">
                <a:latin typeface="Arial"/>
                <a:cs typeface="Arial"/>
              </a:rPr>
              <a:t>Les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distributeurs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(5)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nommés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51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55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38045" y="874521"/>
            <a:ext cx="2741930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36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SYLVESTRE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PRODUCTION</a:t>
            </a:r>
            <a:endParaRPr sz="1400">
              <a:latin typeface="Arial"/>
              <a:cs typeface="Arial"/>
            </a:endParaRPr>
          </a:p>
          <a:p>
            <a:pPr algn="ctr" marL="3175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10" b="1">
                <a:latin typeface="Arial"/>
                <a:cs typeface="Arial"/>
              </a:rPr>
              <a:t> Plouvara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13533" y="1403350"/>
            <a:ext cx="1793875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354965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Pierre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Sylvestre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pierresylvestre@hotmail.fr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24560" y="1886458"/>
            <a:ext cx="4172585" cy="6756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Production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potager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aromatiques.</a:t>
            </a:r>
            <a:endParaRPr sz="1100">
              <a:latin typeface="Arial"/>
              <a:cs typeface="Arial"/>
            </a:endParaRPr>
          </a:p>
          <a:p>
            <a:pPr algn="ctr" marL="234950" marR="226695" indent="-3175">
              <a:lnSpc>
                <a:spcPts val="126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uniquement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marchés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(8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&gt;&gt;&gt;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13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h)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: </a:t>
            </a:r>
            <a:r>
              <a:rPr dirty="0" sz="1100" b="1">
                <a:latin typeface="Arial"/>
                <a:cs typeface="Arial"/>
              </a:rPr>
              <a:t>Mercredi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Brieuc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Jeudi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Lannion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Les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40"/>
              </a:lnSpc>
            </a:pPr>
            <a:r>
              <a:rPr dirty="0" sz="1100" b="1">
                <a:latin typeface="Arial"/>
                <a:cs typeface="Arial"/>
              </a:rPr>
              <a:t>Villages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Géant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Brieuc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centre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–Dimanche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Brest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38275" y="3064891"/>
            <a:ext cx="4183379" cy="414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R="3111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37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ALGUES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D’ARMORIQUE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632</a:t>
            </a:r>
            <a:r>
              <a:rPr dirty="0" sz="110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Le</a:t>
            </a:r>
            <a:r>
              <a:rPr dirty="0" sz="1100" spc="-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Runglais</a:t>
            </a:r>
            <a:r>
              <a:rPr dirty="0" sz="110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22290</a:t>
            </a:r>
            <a:r>
              <a:rPr dirty="0" sz="1100" spc="-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Pléguien</a:t>
            </a:r>
            <a:r>
              <a:rPr dirty="0" sz="110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(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vers</a:t>
            </a:r>
            <a:r>
              <a:rPr dirty="0" sz="800" spc="-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Plouha</a:t>
            </a:r>
            <a:r>
              <a:rPr dirty="0" sz="80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à</a:t>
            </a:r>
            <a:r>
              <a:rPr dirty="0" sz="80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500</a:t>
            </a:r>
            <a:r>
              <a:rPr dirty="0" sz="80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dirty="0" sz="80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Office</a:t>
            </a:r>
            <a:r>
              <a:rPr dirty="0" sz="80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800" spc="-4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12121"/>
                </a:solidFill>
                <a:latin typeface="Arial"/>
                <a:cs typeface="Arial"/>
              </a:rPr>
              <a:t>Tourisme)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21511" y="3629025"/>
            <a:ext cx="4178935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685800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Thierry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Isabelle</a:t>
            </a:r>
            <a:r>
              <a:rPr dirty="0" sz="1100" spc="2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Duizet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2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06</a:t>
            </a:r>
            <a:r>
              <a:rPr dirty="0" sz="1100" spc="-10" b="1">
                <a:latin typeface="Arial"/>
                <a:cs typeface="Arial"/>
                <a:hlinkClick r:id="rId3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85</a:t>
            </a:r>
            <a:r>
              <a:rPr dirty="0" sz="1100" spc="-15" b="1">
                <a:latin typeface="Arial"/>
                <a:cs typeface="Arial"/>
                <a:hlinkClick r:id="rId3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98</a:t>
            </a:r>
            <a:r>
              <a:rPr dirty="0" sz="1100" spc="-10" b="1">
                <a:latin typeface="Arial"/>
                <a:cs typeface="Arial"/>
                <a:hlinkClick r:id="rId3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64</a:t>
            </a:r>
            <a:r>
              <a:rPr dirty="0" sz="1100" spc="-15" b="1">
                <a:latin typeface="Arial"/>
                <a:cs typeface="Arial"/>
                <a:hlinkClick r:id="rId3"/>
              </a:rPr>
              <a:t> </a:t>
            </a:r>
            <a:r>
              <a:rPr dirty="0" sz="1100" spc="-25" b="1">
                <a:latin typeface="Arial"/>
                <a:cs typeface="Arial"/>
                <a:hlinkClick r:id="rId3"/>
              </a:rPr>
              <a:t>89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contact@algues-</a:t>
            </a:r>
            <a:r>
              <a:rPr dirty="0" u="sng" sz="11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armorique.com</a:t>
            </a:r>
            <a:r>
              <a:rPr dirty="0" u="sng" sz="1100" spc="95">
                <a:solidFill>
                  <a:srgbClr val="006FC0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b="1">
                <a:solidFill>
                  <a:srgbClr val="006FC0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–</a:t>
            </a:r>
            <a:r>
              <a:rPr dirty="0" u="sng" sz="1100" spc="50" b="1">
                <a:solidFill>
                  <a:srgbClr val="006FC0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www.algues-armorique.com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30655" y="4142613"/>
            <a:ext cx="4157979" cy="53657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ctr" marL="12700" marR="5080" indent="-2540">
              <a:lnSpc>
                <a:spcPct val="102299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Algues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alimentaires,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algues,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boutique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ouverte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au </a:t>
            </a:r>
            <a:r>
              <a:rPr dirty="0" sz="1100" b="1">
                <a:latin typeface="Arial"/>
                <a:cs typeface="Arial"/>
              </a:rPr>
              <a:t>public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.Animation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«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découverte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algues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»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particuliers, </a:t>
            </a:r>
            <a:r>
              <a:rPr dirty="0" sz="1100" b="1">
                <a:latin typeface="Arial"/>
                <a:cs typeface="Arial"/>
              </a:rPr>
              <a:t>groupes,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associations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(voir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site)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01700" y="4828413"/>
            <a:ext cx="4215130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189230">
              <a:lnSpc>
                <a:spcPct val="10300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Espace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privatif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pour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conférences,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animations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entreprises </a:t>
            </a:r>
            <a:r>
              <a:rPr dirty="0" sz="1100" b="1">
                <a:latin typeface="Arial"/>
                <a:cs typeface="Arial"/>
              </a:rPr>
              <a:t>Algues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d’Armorique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partenaire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d’Algo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paint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(Peinture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aux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algues</a:t>
            </a:r>
            <a:r>
              <a:rPr dirty="0" sz="1100" spc="-10" b="1"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78804" y="874521"/>
            <a:ext cx="4006850" cy="1882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38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AR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SAV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HEOL</a:t>
            </a:r>
            <a:endParaRPr sz="1400">
              <a:latin typeface="Arial"/>
              <a:cs typeface="Arial"/>
            </a:endParaRPr>
          </a:p>
          <a:p>
            <a:pPr algn="ctr" marL="254635" marR="247650">
              <a:lnSpc>
                <a:spcPct val="162700"/>
              </a:lnSpc>
              <a:spcBef>
                <a:spcPts val="40"/>
              </a:spcBef>
            </a:pPr>
            <a:r>
              <a:rPr dirty="0" sz="1100" b="1">
                <a:latin typeface="Arial"/>
                <a:cs typeface="Arial"/>
              </a:rPr>
              <a:t>464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Crech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Metern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22720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Fiacre </a:t>
            </a:r>
            <a:r>
              <a:rPr dirty="0" sz="1100" b="1">
                <a:latin typeface="Arial"/>
                <a:cs typeface="Arial"/>
              </a:rPr>
              <a:t>EI Richon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Déborah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25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92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11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63</a:t>
            </a: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ts val="2150"/>
              </a:lnSpc>
              <a:spcBef>
                <a:spcPts val="204"/>
              </a:spcBef>
            </a:pP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elevage.arsavheol@gmail.com</a:t>
            </a:r>
            <a:r>
              <a:rPr dirty="0" sz="1100" spc="95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8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www.lafermearsavheol.bzh</a:t>
            </a:r>
            <a:r>
              <a:rPr dirty="0" sz="1100" spc="-10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Cosmétiques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lait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jument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(boutique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ferme)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35"/>
              </a:spcBef>
            </a:pP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réservation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bœuf</a:t>
            </a:r>
            <a:endParaRPr sz="1100">
              <a:latin typeface="Arial"/>
              <a:cs typeface="Arial"/>
            </a:endParaRPr>
          </a:p>
          <a:p>
            <a:pPr marL="1795780">
              <a:lnSpc>
                <a:spcPct val="100000"/>
              </a:lnSpc>
              <a:spcBef>
                <a:spcPts val="825"/>
              </a:spcBef>
            </a:pP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veau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37657" y="3378834"/>
            <a:ext cx="4086225" cy="195198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 39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CHEVRERIE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KERDIBIQUE</a:t>
            </a:r>
            <a:endParaRPr sz="1400">
              <a:latin typeface="Arial"/>
              <a:cs typeface="Arial"/>
            </a:endParaRPr>
          </a:p>
          <a:p>
            <a:pPr algn="ctr" marL="3810">
              <a:lnSpc>
                <a:spcPct val="100000"/>
              </a:lnSpc>
              <a:spcBef>
                <a:spcPts val="865"/>
              </a:spcBef>
            </a:pPr>
            <a:r>
              <a:rPr dirty="0" sz="1100" b="1">
                <a:latin typeface="Arial"/>
                <a:cs typeface="Arial"/>
              </a:rPr>
              <a:t>Kerdibeuch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22200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algn="ctr" marL="880744" marR="869950" indent="-1905">
              <a:lnSpc>
                <a:spcPct val="101800"/>
              </a:lnSpc>
              <a:spcBef>
                <a:spcPts val="805"/>
              </a:spcBef>
            </a:pPr>
            <a:r>
              <a:rPr dirty="0" sz="1100" b="1">
                <a:latin typeface="Arial"/>
                <a:cs typeface="Arial"/>
              </a:rPr>
              <a:t>Elodie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Vacher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68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63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63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16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8"/>
              </a:rPr>
              <a:t>chevrerie.kerdibique@hotmail.com</a:t>
            </a: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02699"/>
              </a:lnSpc>
              <a:spcBef>
                <a:spcPts val="790"/>
              </a:spcBef>
            </a:pPr>
            <a:r>
              <a:rPr dirty="0" sz="1100" b="1">
                <a:latin typeface="Arial"/>
                <a:cs typeface="Arial"/>
              </a:rPr>
              <a:t>Fromage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chèvres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crottin,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bûche,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faisselle,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tartare,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crottin </a:t>
            </a:r>
            <a:r>
              <a:rPr dirty="0" sz="1100" b="1">
                <a:latin typeface="Arial"/>
                <a:cs typeface="Arial"/>
              </a:rPr>
              <a:t>épicé,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tomme,</a:t>
            </a:r>
            <a:r>
              <a:rPr dirty="0" sz="1100" spc="-10" b="1">
                <a:latin typeface="Arial"/>
                <a:cs typeface="Arial"/>
              </a:rPr>
              <a:t> camembique</a:t>
            </a:r>
            <a:endParaRPr sz="1100">
              <a:latin typeface="Arial"/>
              <a:cs typeface="Arial"/>
            </a:endParaRPr>
          </a:p>
          <a:p>
            <a:pPr algn="ctr" marL="24765" marR="13970">
              <a:lnSpc>
                <a:spcPts val="2150"/>
              </a:lnSpc>
              <a:spcBef>
                <a:spcPts val="10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Marchés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Binic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(jeudi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matin)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Domicile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18h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19h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matin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 </a:t>
            </a:r>
            <a:r>
              <a:rPr dirty="0" sz="1100" spc="-25" b="1">
                <a:latin typeface="Arial"/>
                <a:cs typeface="Arial"/>
              </a:rPr>
              <a:t>30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8496" y="863668"/>
            <a:ext cx="3965575" cy="168973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40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SARL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BRASSERIE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RIPOSTE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27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 de la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République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Châtelaudren-Plouagat</a:t>
            </a:r>
            <a:endParaRPr sz="1100">
              <a:latin typeface="Arial"/>
              <a:cs typeface="Arial"/>
            </a:endParaRPr>
          </a:p>
          <a:p>
            <a:pPr algn="ctr" marL="34925" marR="29845" indent="635">
              <a:lnSpc>
                <a:spcPct val="162700"/>
              </a:lnSpc>
            </a:pPr>
            <a:r>
              <a:rPr dirty="0" sz="1100" b="1">
                <a:latin typeface="Arial"/>
                <a:cs typeface="Arial"/>
              </a:rPr>
              <a:t>Anne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Morice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Mathieu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Pailler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02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23 </a:t>
            </a:r>
            <a:r>
              <a:rPr dirty="0" sz="1100" spc="-10" b="1">
                <a:latin typeface="Arial"/>
                <a:cs typeface="Arial"/>
              </a:rPr>
              <a:t>brasserielariposte.bzh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210" b="1">
                <a:latin typeface="Arial"/>
                <a:cs typeface="Arial"/>
              </a:rPr>
              <a:t>  </a:t>
            </a:r>
            <a:r>
              <a:rPr dirty="0" sz="1100" spc="-10" b="1">
                <a:latin typeface="Arial"/>
                <a:cs typeface="Arial"/>
                <a:hlinkClick r:id="rId2"/>
              </a:rPr>
              <a:t>brasserielariposte@orange.fr</a:t>
            </a:r>
            <a:endParaRPr sz="1100">
              <a:latin typeface="Arial"/>
              <a:cs typeface="Arial"/>
            </a:endParaRPr>
          </a:p>
          <a:p>
            <a:pPr algn="ctr" marL="34925" marR="29845">
              <a:lnSpc>
                <a:spcPct val="102000"/>
              </a:lnSpc>
              <a:spcBef>
                <a:spcPts val="800"/>
              </a:spcBef>
            </a:pPr>
            <a:r>
              <a:rPr dirty="0" sz="1100" b="1">
                <a:latin typeface="Arial"/>
                <a:cs typeface="Arial"/>
              </a:rPr>
              <a:t>Production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bière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locale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débit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boisson </a:t>
            </a:r>
            <a:r>
              <a:rPr dirty="0" sz="1100" b="1">
                <a:latin typeface="Arial"/>
                <a:cs typeface="Arial"/>
              </a:rPr>
              <a:t>licence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cocktails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planches</a:t>
            </a:r>
            <a:r>
              <a:rPr dirty="0" sz="1100" spc="-10" b="1">
                <a:latin typeface="Arial"/>
                <a:cs typeface="Arial"/>
              </a:rPr>
              <a:t> apéro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dirty="0" sz="1100" b="1">
                <a:latin typeface="Arial"/>
                <a:cs typeface="Arial"/>
              </a:rPr>
              <a:t>Jeudi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16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16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 23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16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460" y="3066415"/>
            <a:ext cx="4215765" cy="20205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3111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41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KERESPER</a:t>
            </a:r>
            <a:endParaRPr sz="1400">
              <a:latin typeface="Arial"/>
              <a:cs typeface="Arial"/>
            </a:endParaRPr>
          </a:p>
          <a:p>
            <a:pPr algn="ctr" marL="32384">
              <a:lnSpc>
                <a:spcPct val="1000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Keresper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Gilles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Bois</a:t>
            </a:r>
            <a:endParaRPr sz="1100">
              <a:latin typeface="Arial"/>
              <a:cs typeface="Arial"/>
            </a:endParaRPr>
          </a:p>
          <a:p>
            <a:pPr marL="1088390" marR="850900" indent="-196850">
              <a:lnSpc>
                <a:spcPct val="101800"/>
              </a:lnSpc>
              <a:spcBef>
                <a:spcPts val="810"/>
              </a:spcBef>
            </a:pPr>
            <a:r>
              <a:rPr dirty="0" sz="1100" b="1">
                <a:latin typeface="Arial"/>
                <a:cs typeface="Arial"/>
              </a:rPr>
              <a:t>Séverine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Mercier 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21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-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lafermedekeresper@gmail.com</a:t>
            </a:r>
            <a:endParaRPr sz="1100">
              <a:latin typeface="Arial"/>
              <a:cs typeface="Arial"/>
            </a:endParaRPr>
          </a:p>
          <a:p>
            <a:pPr marL="12700" marR="5080" indent="33020">
              <a:lnSpc>
                <a:spcPct val="162700"/>
              </a:lnSpc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 sur commande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kg </a:t>
            </a:r>
            <a:r>
              <a:rPr dirty="0" sz="1100" b="1">
                <a:latin typeface="Arial"/>
                <a:cs typeface="Arial"/>
              </a:rPr>
              <a:t>Porc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blanc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l’ouest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élevé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plein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air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génisse</a:t>
            </a:r>
            <a:r>
              <a:rPr dirty="0" sz="1100" spc="-10" b="1">
                <a:latin typeface="Arial"/>
                <a:cs typeface="Arial"/>
              </a:rPr>
              <a:t> Blonde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100" spc="-10" b="1">
                <a:latin typeface="Arial"/>
                <a:cs typeface="Arial"/>
              </a:rPr>
              <a:t>d’Aquitaine</a:t>
            </a:r>
            <a:endParaRPr sz="1100">
              <a:latin typeface="Arial"/>
              <a:cs typeface="Arial"/>
            </a:endParaRPr>
          </a:p>
          <a:p>
            <a:pPr algn="ctr" marL="96520" marR="57150">
              <a:lnSpc>
                <a:spcPct val="102000"/>
              </a:lnSpc>
              <a:spcBef>
                <a:spcPts val="800"/>
              </a:spcBef>
            </a:pP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porcs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mois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génisses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 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charcuterie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2 </a:t>
            </a:r>
            <a:r>
              <a:rPr dirty="0" sz="1100" b="1">
                <a:latin typeface="Arial"/>
                <a:cs typeface="Arial"/>
              </a:rPr>
              <a:t>mois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saucissons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rillettes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pâté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saucisses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0" b="1">
                <a:latin typeface="Arial"/>
                <a:cs typeface="Arial"/>
              </a:rPr>
              <a:t> chipolatas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47384" y="863668"/>
            <a:ext cx="3870960" cy="141668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42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AU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JARDIN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DES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FLEURS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Les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Tronchets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22170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  <a:tabLst>
                <a:tab pos="2549525" algn="l"/>
              </a:tabLst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Catherine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Le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Floch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: 06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85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44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09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73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	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cathy221@live.fr</a:t>
            </a: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01800"/>
              </a:lnSpc>
              <a:spcBef>
                <a:spcPts val="800"/>
              </a:spcBef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Horticulture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–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Floriculture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plants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fleurs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et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légumes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Fleurs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coupées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–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devis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pour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mariage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sur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demande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Ouvert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lundi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au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samedi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(sauf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jeudi) 9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h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/12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h -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14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h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/18h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61457" y="2618173"/>
            <a:ext cx="4241800" cy="124587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43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L’ECOJARDIN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MENHIR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Traou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Meuret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Goudelin</a:t>
            </a:r>
            <a:endParaRPr sz="1100">
              <a:latin typeface="Arial"/>
              <a:cs typeface="Arial"/>
            </a:endParaRPr>
          </a:p>
          <a:p>
            <a:pPr algn="ctr" marL="1141730" marR="1132840">
              <a:lnSpc>
                <a:spcPct val="162700"/>
              </a:lnSpc>
            </a:pPr>
            <a:r>
              <a:rPr dirty="0" sz="1100" b="1">
                <a:latin typeface="Arial"/>
                <a:cs typeface="Arial"/>
              </a:rPr>
              <a:t>Lionel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Martial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60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Bio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dirty="0" sz="1100" b="1">
                <a:latin typeface="Arial"/>
                <a:cs typeface="Arial"/>
              </a:rPr>
              <a:t>Marché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Guignan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 Jean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Kerdaniel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mardi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 19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72125" y="4157853"/>
            <a:ext cx="4217035" cy="167893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44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BRASSERIE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GALACTIQUE</a:t>
            </a:r>
            <a:endParaRPr sz="1400">
              <a:latin typeface="Arial"/>
              <a:cs typeface="Arial"/>
            </a:endParaRPr>
          </a:p>
          <a:p>
            <a:pPr algn="ctr" marL="2540">
              <a:lnSpc>
                <a:spcPct val="1000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86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ZA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clos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10" b="1">
                <a:latin typeface="Arial"/>
                <a:cs typeface="Arial"/>
              </a:rPr>
              <a:t> Pléguien</a:t>
            </a:r>
            <a:endParaRPr sz="1100">
              <a:latin typeface="Arial"/>
              <a:cs typeface="Arial"/>
            </a:endParaRPr>
          </a:p>
          <a:p>
            <a:pPr algn="ctr" marL="1203960" marR="1193800">
              <a:lnSpc>
                <a:spcPts val="2150"/>
              </a:lnSpc>
              <a:spcBef>
                <a:spcPts val="210"/>
              </a:spcBef>
            </a:pPr>
            <a:r>
              <a:rPr dirty="0" sz="1100" b="1">
                <a:latin typeface="Arial"/>
                <a:cs typeface="Arial"/>
              </a:rPr>
              <a:t>Rémi Dyllis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06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53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88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brasserie@galactique.fr</a:t>
            </a:r>
            <a:endParaRPr sz="1100">
              <a:latin typeface="Arial"/>
              <a:cs typeface="Arial"/>
            </a:endParaRPr>
          </a:p>
          <a:p>
            <a:pPr algn="ctr" marL="12700" marR="5080">
              <a:lnSpc>
                <a:spcPct val="102699"/>
              </a:lnSpc>
              <a:spcBef>
                <a:spcPts val="58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bière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(sur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emporter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bouteilles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en </a:t>
            </a:r>
            <a:r>
              <a:rPr dirty="0" sz="1100" b="1">
                <a:latin typeface="Arial"/>
                <a:cs typeface="Arial"/>
              </a:rPr>
              <a:t>fûts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(prêt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matériels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l’évènementiel</a:t>
            </a:r>
            <a:endParaRPr sz="1100">
              <a:latin typeface="Arial"/>
              <a:cs typeface="Arial"/>
            </a:endParaRPr>
          </a:p>
          <a:p>
            <a:pPr algn="ctr" marL="2540">
              <a:lnSpc>
                <a:spcPct val="100000"/>
              </a:lnSpc>
              <a:spcBef>
                <a:spcPts val="825"/>
              </a:spcBef>
            </a:pP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17/19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rendez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vous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5156" y="863668"/>
            <a:ext cx="4070350" cy="218186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45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AKENE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FLEURISTE</a:t>
            </a:r>
            <a:r>
              <a:rPr dirty="0" sz="1400" spc="-5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CREATRICE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Croix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Rouge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Goudelin</a:t>
            </a:r>
            <a:endParaRPr sz="1100">
              <a:latin typeface="Arial"/>
              <a:cs typeface="Arial"/>
            </a:endParaRPr>
          </a:p>
          <a:p>
            <a:pPr algn="ctr" marL="943610" marR="934085">
              <a:lnSpc>
                <a:spcPct val="162700"/>
              </a:lnSpc>
            </a:pPr>
            <a:r>
              <a:rPr dirty="0" sz="1100" b="1">
                <a:latin typeface="Arial"/>
                <a:cs typeface="Arial"/>
              </a:rPr>
              <a:t>Suzanne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Gervilly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81 </a:t>
            </a:r>
            <a:r>
              <a:rPr dirty="0" sz="1100" b="1">
                <a:latin typeface="Arial"/>
                <a:cs typeface="Arial"/>
              </a:rPr>
              <a:t>Site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akene-fleuriste.com</a:t>
            </a: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02000"/>
              </a:lnSpc>
              <a:spcBef>
                <a:spcPts val="80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fleurs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coupées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création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composition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fleurs </a:t>
            </a:r>
            <a:r>
              <a:rPr dirty="0" sz="1100" b="1">
                <a:latin typeface="Arial"/>
                <a:cs typeface="Arial"/>
              </a:rPr>
              <a:t>séchées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(production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personnelle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0" b="1">
                <a:latin typeface="Arial"/>
                <a:cs typeface="Arial"/>
              </a:rPr>
              <a:t> producteurs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locaux)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dirty="0" sz="1100" b="1">
                <a:latin typeface="Arial"/>
                <a:cs typeface="Arial"/>
              </a:rPr>
              <a:t>Prendre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RDV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téléphone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46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LES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BEBETES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COSQUER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Cosquer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22200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Merzer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460" y="3192907"/>
            <a:ext cx="4138295" cy="337375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1117600" marR="99885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Pierre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Moal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54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lemoalpierre17@gmail.com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100">
              <a:latin typeface="Arial"/>
              <a:cs typeface="Arial"/>
            </a:endParaRPr>
          </a:p>
          <a:p>
            <a:pPr algn="ctr" marL="122555" marR="5080" indent="-1905">
              <a:lnSpc>
                <a:spcPct val="102099"/>
              </a:lnSpc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bovine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biologique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sous</a:t>
            </a:r>
            <a:r>
              <a:rPr dirty="0" sz="1100" spc="-20" b="1">
                <a:latin typeface="Arial"/>
                <a:cs typeface="Arial"/>
              </a:rPr>
              <a:t> vide </a:t>
            </a:r>
            <a:r>
              <a:rPr dirty="0" sz="1100" b="1">
                <a:latin typeface="Arial"/>
                <a:cs typeface="Arial"/>
              </a:rPr>
              <a:t>d’environ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kg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 Composition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côte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basse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côte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– </a:t>
            </a:r>
            <a:r>
              <a:rPr dirty="0" sz="1100" b="1">
                <a:latin typeface="Arial"/>
                <a:cs typeface="Arial"/>
              </a:rPr>
              <a:t>rumsteack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rôti 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steack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steack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haché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faux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filet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viande </a:t>
            </a:r>
            <a:r>
              <a:rPr dirty="0" sz="1100" b="1">
                <a:latin typeface="Arial"/>
                <a:cs typeface="Arial"/>
              </a:rPr>
              <a:t>hachée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bourguignon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jarret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1100">
              <a:latin typeface="Arial"/>
              <a:cs typeface="Arial"/>
            </a:endParaRPr>
          </a:p>
          <a:p>
            <a:pPr algn="ctr" marL="109220">
              <a:lnSpc>
                <a:spcPct val="100000"/>
              </a:lnSpc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 47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KAOUENN</a:t>
            </a:r>
            <a:endParaRPr sz="1400">
              <a:latin typeface="Arial"/>
              <a:cs typeface="Arial"/>
            </a:endParaRPr>
          </a:p>
          <a:p>
            <a:pPr algn="ctr" marL="107950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Kerpellen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Trévérec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Arial"/>
              <a:cs typeface="Arial"/>
            </a:endParaRPr>
          </a:p>
          <a:p>
            <a:pPr marL="922655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Gwendoline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Lourdel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81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43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25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08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127000">
              <a:lnSpc>
                <a:spcPct val="102299"/>
              </a:lnSpc>
            </a:pPr>
            <a:r>
              <a:rPr dirty="0" sz="1100" b="1">
                <a:latin typeface="Arial"/>
                <a:cs typeface="Arial"/>
              </a:rPr>
              <a:t>Productrice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aromatiques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médicinales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Bio, </a:t>
            </a:r>
            <a:r>
              <a:rPr dirty="0" sz="1100" b="1">
                <a:latin typeface="Arial"/>
                <a:cs typeface="Arial"/>
              </a:rPr>
              <a:t>cultivées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récoltées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main,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transformées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en </a:t>
            </a:r>
            <a:r>
              <a:rPr dirty="0" sz="1100" b="1">
                <a:latin typeface="Arial"/>
                <a:cs typeface="Arial"/>
              </a:rPr>
              <a:t>infusion,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herbes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aromatiques,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hydrolat,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huiles,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cosmétiques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Arial"/>
              <a:cs typeface="Arial"/>
            </a:endParaRPr>
          </a:p>
          <a:p>
            <a:pPr algn="ctr" marL="1109980" marR="992505" indent="-1905">
              <a:lnSpc>
                <a:spcPct val="102899"/>
              </a:lnSpc>
            </a:pPr>
            <a:r>
              <a:rPr dirty="0" sz="1100" b="1">
                <a:latin typeface="Arial"/>
                <a:cs typeface="Arial"/>
              </a:rPr>
              <a:t>Marché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Paimpol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mardi </a:t>
            </a:r>
            <a:r>
              <a:rPr dirty="0" sz="1100" b="1">
                <a:latin typeface="Arial"/>
                <a:cs typeface="Arial"/>
              </a:rPr>
              <a:t>Retrait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commande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363206" y="874521"/>
            <a:ext cx="6394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NOTES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72970" y="876046"/>
            <a:ext cx="16738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006FC0"/>
                </a:solidFill>
                <a:latin typeface="Arial"/>
                <a:cs typeface="Arial"/>
              </a:rPr>
              <a:t>DISTRIBUTEURS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55928" y="1342390"/>
            <a:ext cx="3907154" cy="11010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51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BOSK’AMAP</a:t>
            </a:r>
            <a:endParaRPr sz="1400">
              <a:latin typeface="Arial"/>
              <a:cs typeface="Arial"/>
            </a:endParaRPr>
          </a:p>
          <a:p>
            <a:pPr algn="ctr" marL="12700" marR="5080">
              <a:lnSpc>
                <a:spcPct val="102299"/>
              </a:lnSpc>
              <a:spcBef>
                <a:spcPts val="25"/>
              </a:spcBef>
            </a:pPr>
            <a:r>
              <a:rPr dirty="0" sz="1100" b="1">
                <a:solidFill>
                  <a:srgbClr val="006FC0"/>
                </a:solidFill>
                <a:latin typeface="Arial"/>
                <a:cs typeface="Arial"/>
              </a:rPr>
              <a:t>(Association</a:t>
            </a:r>
            <a:r>
              <a:rPr dirty="0" sz="11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6FC0"/>
                </a:solidFill>
                <a:latin typeface="Arial"/>
                <a:cs typeface="Arial"/>
              </a:rPr>
              <a:t>pour</a:t>
            </a:r>
            <a:r>
              <a:rPr dirty="0" sz="11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6FC0"/>
                </a:solidFill>
                <a:latin typeface="Arial"/>
                <a:cs typeface="Arial"/>
              </a:rPr>
              <a:t>le</a:t>
            </a:r>
            <a:r>
              <a:rPr dirty="0" sz="11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6FC0"/>
                </a:solidFill>
                <a:latin typeface="Arial"/>
                <a:cs typeface="Arial"/>
              </a:rPr>
              <a:t>Maintien</a:t>
            </a:r>
            <a:r>
              <a:rPr dirty="0" sz="1100" spc="-3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6FC0"/>
                </a:solidFill>
                <a:latin typeface="Arial"/>
                <a:cs typeface="Arial"/>
              </a:rPr>
              <a:t>d’une</a:t>
            </a:r>
            <a:r>
              <a:rPr dirty="0" sz="11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6FC0"/>
                </a:solidFill>
                <a:latin typeface="Arial"/>
                <a:cs typeface="Arial"/>
              </a:rPr>
              <a:t>Agriculture</a:t>
            </a:r>
            <a:r>
              <a:rPr dirty="0" sz="1100" spc="-2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6FC0"/>
                </a:solidFill>
                <a:latin typeface="Arial"/>
                <a:cs typeface="Arial"/>
              </a:rPr>
              <a:t>Paysanne) </a:t>
            </a:r>
            <a:r>
              <a:rPr dirty="0" sz="1100" b="1">
                <a:latin typeface="Arial"/>
                <a:cs typeface="Arial"/>
              </a:rPr>
              <a:t>Sandrine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Sérandour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(0675935542)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Françoise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Zurcher </a:t>
            </a:r>
            <a:r>
              <a:rPr dirty="0" sz="1100" b="1">
                <a:latin typeface="Arial"/>
                <a:cs typeface="Arial"/>
              </a:rPr>
              <a:t>(0676740614)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co-présidentes</a:t>
            </a:r>
            <a:endParaRPr sz="1100">
              <a:latin typeface="Arial"/>
              <a:cs typeface="Arial"/>
            </a:endParaRPr>
          </a:p>
          <a:p>
            <a:pPr algn="ctr" marL="784860" marR="775335">
              <a:lnSpc>
                <a:spcPts val="1360"/>
              </a:lnSpc>
              <a:spcBef>
                <a:spcPts val="40"/>
              </a:spcBef>
            </a:pPr>
            <a:r>
              <a:rPr dirty="0" sz="1100" b="1">
                <a:latin typeface="Arial"/>
                <a:cs typeface="Arial"/>
              </a:rPr>
              <a:t>29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Ville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Blanche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10" b="1">
                <a:latin typeface="Arial"/>
                <a:cs typeface="Arial"/>
              </a:rPr>
              <a:t> Boquého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  <a:hlinkClick r:id="rId2"/>
              </a:rPr>
              <a:t>boskamap@orange.fr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39800" y="2592451"/>
            <a:ext cx="4140835" cy="8794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ctr" marL="120650" marR="114935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Arial"/>
                <a:cs typeface="Arial"/>
              </a:rPr>
              <a:t>Livraison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chaque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soir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(Au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Soleil </a:t>
            </a:r>
            <a:r>
              <a:rPr dirty="0" sz="1100" b="1">
                <a:latin typeface="Arial"/>
                <a:cs typeface="Arial"/>
              </a:rPr>
              <a:t>Levant,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l’église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0" b="1">
                <a:latin typeface="Arial"/>
                <a:cs typeface="Arial"/>
              </a:rPr>
              <a:t> Boquého)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paniers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BIO</a:t>
            </a:r>
            <a:endParaRPr sz="1100">
              <a:latin typeface="Arial"/>
              <a:cs typeface="Arial"/>
            </a:endParaRPr>
          </a:p>
          <a:p>
            <a:pPr algn="ctr" marL="12700" marR="5080" indent="-1270">
              <a:lnSpc>
                <a:spcPct val="102299"/>
              </a:lnSpc>
              <a:spcBef>
                <a:spcPts val="5"/>
              </a:spcBef>
            </a:pPr>
            <a:r>
              <a:rPr dirty="0" sz="1100" b="1">
                <a:latin typeface="Arial"/>
                <a:cs typeface="Arial"/>
              </a:rPr>
              <a:t>comportant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selon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choix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l’adhérent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des </a:t>
            </a:r>
            <a:r>
              <a:rPr dirty="0" sz="1100" b="1">
                <a:latin typeface="Arial"/>
                <a:cs typeface="Arial"/>
              </a:rPr>
              <a:t>œufs,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fromage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(chèvre,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brebis,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vache),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jus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pain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ponctuellement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miel,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pleurotes,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(veau,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bœuf,</a:t>
            </a:r>
            <a:r>
              <a:rPr dirty="0" sz="1100" spc="-10" b="1">
                <a:latin typeface="Arial"/>
                <a:cs typeface="Arial"/>
              </a:rPr>
              <a:t> porc)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6460" y="3664077"/>
            <a:ext cx="4071620" cy="14052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0459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dirty="0" sz="1400" spc="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52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COURT-CIRCUIT</a:t>
            </a:r>
            <a:endParaRPr sz="1400">
              <a:latin typeface="Arial"/>
              <a:cs typeface="Arial"/>
            </a:endParaRPr>
          </a:p>
          <a:p>
            <a:pPr marL="12700" marR="5080" indent="557530">
              <a:lnSpc>
                <a:spcPct val="16270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ZA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Radenier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Châtelaudren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Plouagat </a:t>
            </a:r>
            <a:r>
              <a:rPr dirty="0" sz="1100" b="1">
                <a:latin typeface="Arial"/>
                <a:cs typeface="Arial"/>
              </a:rPr>
              <a:t>Marion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QUERO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06.09.75.56.45</a:t>
            </a:r>
            <a:r>
              <a:rPr dirty="0" sz="1100" spc="28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court-circuit@outlook.fr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2299"/>
              </a:lnSpc>
              <a:spcBef>
                <a:spcPts val="79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fruits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&amp;</a:t>
            </a:r>
            <a:r>
              <a:rPr dirty="0" sz="1100" spc="-10" b="1">
                <a:latin typeface="Arial"/>
                <a:cs typeface="Arial"/>
              </a:rPr>
              <a:t> légumes, </a:t>
            </a:r>
            <a:r>
              <a:rPr dirty="0" sz="1100" b="1">
                <a:latin typeface="Arial"/>
                <a:cs typeface="Arial"/>
              </a:rPr>
              <a:t>viande,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fromages,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crémerie,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épicerie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salée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sucrée,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bières </a:t>
            </a:r>
            <a:r>
              <a:rPr dirty="0" sz="1100" b="1">
                <a:latin typeface="Arial"/>
                <a:cs typeface="Arial"/>
              </a:rPr>
              <a:t>locales,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vins,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paniers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garnis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cadeaux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9352" y="5429250"/>
            <a:ext cx="3982720" cy="414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D53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AMAP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TREVEREC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Contacts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nadineruelle22gmail.com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  <a:hlinkClick r:id="rId4"/>
              </a:rPr>
              <a:t>francis.ponce@free.fr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52117" y="6040373"/>
            <a:ext cx="3115310" cy="53721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ctr"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Arial"/>
                <a:cs typeface="Arial"/>
              </a:rPr>
              <a:t>Association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pour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Maintien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d'une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Agriculture </a:t>
            </a:r>
            <a:r>
              <a:rPr dirty="0" sz="1100" b="1">
                <a:latin typeface="Arial"/>
                <a:cs typeface="Arial"/>
              </a:rPr>
              <a:t>Paysanne)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TREVEREC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(22290).</a:t>
            </a:r>
            <a:endParaRPr sz="1100">
              <a:latin typeface="Arial"/>
              <a:cs typeface="Arial"/>
            </a:endParaRPr>
          </a:p>
          <a:p>
            <a:pPr algn="ctr" marL="1905">
              <a:lnSpc>
                <a:spcPct val="100000"/>
              </a:lnSpc>
              <a:spcBef>
                <a:spcPts val="35"/>
              </a:spcBef>
            </a:pPr>
            <a:r>
              <a:rPr dirty="0" sz="1100" spc="-10" b="1">
                <a:latin typeface="Arial"/>
                <a:cs typeface="Arial"/>
              </a:rPr>
              <a:t>Légumes.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31204" y="1311909"/>
            <a:ext cx="3702050" cy="585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94043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54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MON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EPI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PLELO</a:t>
            </a:r>
            <a:endParaRPr sz="1400">
              <a:latin typeface="Arial"/>
              <a:cs typeface="Arial"/>
            </a:endParaRPr>
          </a:p>
          <a:p>
            <a:pPr marL="12700" marR="5080" indent="894080">
              <a:lnSpc>
                <a:spcPct val="10180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écoles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Plélo </a:t>
            </a:r>
            <a:r>
              <a:rPr dirty="0" u="sng" sz="11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monepiplelo@gmail.com</a:t>
            </a:r>
            <a:r>
              <a:rPr dirty="0" sz="1100" spc="254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www.monepi.fr/monepiplelo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58409" y="2249551"/>
            <a:ext cx="4213225" cy="190881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18605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Epicerie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participative,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marge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ni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bénéfice,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gérée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25" b="1">
                <a:latin typeface="Arial"/>
                <a:cs typeface="Arial"/>
              </a:rPr>
              <a:t> ses </a:t>
            </a:r>
            <a:r>
              <a:rPr dirty="0" sz="1100" b="1">
                <a:latin typeface="Arial"/>
                <a:cs typeface="Arial"/>
              </a:rPr>
              <a:t>adhérents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qui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s'engagent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y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travailler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moins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2h/mois.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100" b="1">
                <a:latin typeface="Arial"/>
                <a:cs typeface="Arial"/>
              </a:rPr>
              <a:t>On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y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trouve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locaux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fruits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légumes,</a:t>
            </a:r>
            <a:endParaRPr sz="1100">
              <a:latin typeface="Arial"/>
              <a:cs typeface="Arial"/>
            </a:endParaRPr>
          </a:p>
          <a:p>
            <a:pPr marL="12700" marR="246379">
              <a:lnSpc>
                <a:spcPct val="101800"/>
              </a:lnSpc>
              <a:spcBef>
                <a:spcPts val="15"/>
              </a:spcBef>
            </a:pPr>
            <a:r>
              <a:rPr dirty="0" sz="1100" b="1">
                <a:latin typeface="Arial"/>
                <a:cs typeface="Arial"/>
              </a:rPr>
              <a:t>crèmerie,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œufs,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épicerie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sucrée/salée,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cidre,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bière,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produits </a:t>
            </a:r>
            <a:r>
              <a:rPr dirty="0" sz="1100" b="1">
                <a:latin typeface="Arial"/>
                <a:cs typeface="Arial"/>
              </a:rPr>
              <a:t>ménagers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d'hygiène.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1800"/>
              </a:lnSpc>
              <a:spcBef>
                <a:spcPts val="10"/>
              </a:spcBef>
            </a:pP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commandes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font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ligne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l'épicerie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sont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retirer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19h.</a:t>
            </a:r>
            <a:endParaRPr sz="1100">
              <a:latin typeface="Arial"/>
              <a:cs typeface="Arial"/>
            </a:endParaRPr>
          </a:p>
          <a:p>
            <a:pPr marL="12700" marR="233045">
              <a:lnSpc>
                <a:spcPts val="1360"/>
              </a:lnSpc>
              <a:spcBef>
                <a:spcPts val="40"/>
              </a:spcBef>
            </a:pP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achats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hors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frais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sont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possibles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directement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à </a:t>
            </a:r>
            <a:r>
              <a:rPr dirty="0" sz="1100" b="1">
                <a:latin typeface="Arial"/>
                <a:cs typeface="Arial"/>
              </a:rPr>
              <a:t>l'épicerie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mêmes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horaires.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290"/>
              </a:lnSpc>
            </a:pPr>
            <a:r>
              <a:rPr dirty="0" sz="1100" spc="-10" b="1">
                <a:latin typeface="Arial"/>
                <a:cs typeface="Arial"/>
              </a:rPr>
              <a:t>(renseignements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 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 19h 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0" b="1">
                <a:latin typeface="Arial"/>
                <a:cs typeface="Arial"/>
              </a:rPr>
              <a:t> mardi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semaines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paires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15h30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17h30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mail.)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58409" y="4534280"/>
            <a:ext cx="4241165" cy="1404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08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55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P’TITE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GRANGE</a:t>
            </a:r>
            <a:endParaRPr sz="1400">
              <a:latin typeface="Arial"/>
              <a:cs typeface="Arial"/>
            </a:endParaRPr>
          </a:p>
          <a:p>
            <a:pPr algn="ctr" marL="6985">
              <a:lnSpc>
                <a:spcPct val="100000"/>
              </a:lnSpc>
              <a:spcBef>
                <a:spcPts val="855"/>
              </a:spcBef>
            </a:pPr>
            <a:r>
              <a:rPr dirty="0" sz="1100" b="1">
                <a:latin typeface="Arial"/>
                <a:cs typeface="Arial"/>
              </a:rPr>
              <a:t>44 Hameau 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Saint-</a:t>
            </a:r>
            <a:r>
              <a:rPr dirty="0" sz="1100" b="1">
                <a:latin typeface="Arial"/>
                <a:cs typeface="Arial"/>
              </a:rPr>
              <a:t>Gilles 22170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PLELO</a:t>
            </a:r>
            <a:endParaRPr sz="1100">
              <a:latin typeface="Arial"/>
              <a:cs typeface="Arial"/>
            </a:endParaRPr>
          </a:p>
          <a:p>
            <a:pPr algn="ctr" marR="5080">
              <a:lnSpc>
                <a:spcPct val="100000"/>
              </a:lnSpc>
              <a:spcBef>
                <a:spcPts val="830"/>
              </a:spcBef>
            </a:pPr>
            <a:r>
              <a:rPr dirty="0" sz="1100" b="1">
                <a:latin typeface="Arial"/>
                <a:cs typeface="Arial"/>
              </a:rPr>
              <a:t>Quentin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PERRO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51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95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27</a:t>
            </a:r>
            <a:r>
              <a:rPr dirty="0" sz="1100" spc="28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7"/>
              </a:rPr>
              <a:t>laptitegrange.bzh@gmail.com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2699"/>
              </a:lnSpc>
              <a:spcBef>
                <a:spcPts val="79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distributeur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automatique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jours/7,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œufs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plein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air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ainsi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que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locaux,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100" b="1">
                <a:latin typeface="Arial"/>
                <a:cs typeface="Arial"/>
              </a:rPr>
              <a:t>légumes…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saison.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91129" y="874521"/>
            <a:ext cx="6394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NOTES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41975" y="899160"/>
            <a:ext cx="4076700" cy="575754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976234" y="5419725"/>
            <a:ext cx="534035" cy="2673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6990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70"/>
              </a:spcBef>
            </a:pPr>
            <a:r>
              <a:rPr dirty="0" sz="800">
                <a:latin typeface="Arial MT"/>
                <a:cs typeface="Arial MT"/>
              </a:rPr>
              <a:t>32,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36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737984" y="4838700"/>
            <a:ext cx="313690" cy="20891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txBody>
          <a:bodyPr wrap="square" lIns="0" tIns="4191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330"/>
              </a:spcBef>
            </a:pPr>
            <a:r>
              <a:rPr dirty="0" sz="800" spc="-25">
                <a:latin typeface="Arial MT"/>
                <a:cs typeface="Arial MT"/>
              </a:rPr>
              <a:t>1</a:t>
            </a:r>
            <a:r>
              <a:rPr dirty="0" sz="900" spc="-25">
                <a:latin typeface="Arial MT"/>
                <a:cs typeface="Arial MT"/>
              </a:rPr>
              <a:t>3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6944994" y="3200400"/>
            <a:ext cx="354965" cy="271145"/>
          </a:xfrm>
          <a:custGeom>
            <a:avLst/>
            <a:gdLst/>
            <a:ahLst/>
            <a:cxnLst/>
            <a:rect l="l" t="t" r="r" b="b"/>
            <a:pathLst>
              <a:path w="354965" h="271145">
                <a:moveTo>
                  <a:pt x="0" y="271145"/>
                </a:moveTo>
                <a:lnTo>
                  <a:pt x="354965" y="271145"/>
                </a:lnTo>
                <a:lnTo>
                  <a:pt x="354965" y="0"/>
                </a:lnTo>
                <a:lnTo>
                  <a:pt x="0" y="0"/>
                </a:lnTo>
                <a:lnTo>
                  <a:pt x="0" y="271145"/>
                </a:lnTo>
                <a:close/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6944994" y="3200400"/>
            <a:ext cx="354965" cy="27114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43180" rIns="0" bIns="0" rtlCol="0" vert="horz">
            <a:spAutoFit/>
          </a:bodyPr>
          <a:lstStyle/>
          <a:p>
            <a:pPr marL="95250">
              <a:lnSpc>
                <a:spcPct val="100000"/>
              </a:lnSpc>
              <a:spcBef>
                <a:spcPts val="340"/>
              </a:spcBef>
            </a:pPr>
            <a:r>
              <a:rPr dirty="0" sz="900" spc="-25">
                <a:latin typeface="Arial MT"/>
                <a:cs typeface="Arial MT"/>
              </a:rPr>
              <a:t>12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233284" y="5438775"/>
            <a:ext cx="317500" cy="5619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95250">
              <a:lnSpc>
                <a:spcPct val="100000"/>
              </a:lnSpc>
              <a:spcBef>
                <a:spcPts val="350"/>
              </a:spcBef>
            </a:pPr>
            <a:r>
              <a:rPr dirty="0" sz="800" spc="-50">
                <a:latin typeface="Arial MT"/>
                <a:cs typeface="Arial MT"/>
              </a:rPr>
              <a:t>7</a:t>
            </a:r>
            <a:endParaRPr sz="800">
              <a:latin typeface="Arial MT"/>
              <a:cs typeface="Arial MT"/>
            </a:endParaRPr>
          </a:p>
          <a:p>
            <a:pPr marL="95250">
              <a:lnSpc>
                <a:spcPct val="100000"/>
              </a:lnSpc>
              <a:spcBef>
                <a:spcPts val="25"/>
              </a:spcBef>
            </a:pPr>
            <a:r>
              <a:rPr dirty="0" sz="800" spc="-50">
                <a:latin typeface="Arial MT"/>
                <a:cs typeface="Arial MT"/>
              </a:rPr>
              <a:t>8</a:t>
            </a:r>
            <a:endParaRPr sz="800">
              <a:latin typeface="Arial MT"/>
              <a:cs typeface="Arial MT"/>
            </a:endParaRPr>
          </a:p>
          <a:p>
            <a:pPr marL="95250">
              <a:lnSpc>
                <a:spcPct val="100000"/>
              </a:lnSpc>
              <a:spcBef>
                <a:spcPts val="15"/>
              </a:spcBef>
            </a:pPr>
            <a:r>
              <a:rPr dirty="0" sz="800" spc="-25">
                <a:latin typeface="Arial MT"/>
                <a:cs typeface="Arial MT"/>
              </a:rPr>
              <a:t>51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695055" y="4247515"/>
            <a:ext cx="461645" cy="22923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txBody>
          <a:bodyPr wrap="square" lIns="0" tIns="43815" rIns="0" bIns="0" rtlCol="0" vert="horz">
            <a:spAutoFit/>
          </a:bodyPr>
          <a:lstStyle/>
          <a:p>
            <a:pPr marL="96520">
              <a:lnSpc>
                <a:spcPct val="100000"/>
              </a:lnSpc>
              <a:spcBef>
                <a:spcPts val="345"/>
              </a:spcBef>
            </a:pPr>
            <a:r>
              <a:rPr dirty="0" sz="800">
                <a:latin typeface="Arial MT"/>
                <a:cs typeface="Arial MT"/>
              </a:rPr>
              <a:t>6,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30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7773034" y="5997575"/>
            <a:ext cx="472440" cy="454025"/>
            <a:chOff x="7773034" y="5997575"/>
            <a:chExt cx="472440" cy="454025"/>
          </a:xfrm>
        </p:grpSpPr>
        <p:sp>
          <p:nvSpPr>
            <p:cNvPr id="11" name="object 11" descr=""/>
            <p:cNvSpPr/>
            <p:nvPr/>
          </p:nvSpPr>
          <p:spPr>
            <a:xfrm>
              <a:off x="7776209" y="6000750"/>
              <a:ext cx="466090" cy="447675"/>
            </a:xfrm>
            <a:custGeom>
              <a:avLst/>
              <a:gdLst/>
              <a:ahLst/>
              <a:cxnLst/>
              <a:rect l="l" t="t" r="r" b="b"/>
              <a:pathLst>
                <a:path w="466090" h="447675">
                  <a:moveTo>
                    <a:pt x="466090" y="0"/>
                  </a:moveTo>
                  <a:lnTo>
                    <a:pt x="0" y="0"/>
                  </a:lnTo>
                  <a:lnTo>
                    <a:pt x="0" y="447675"/>
                  </a:lnTo>
                  <a:lnTo>
                    <a:pt x="466090" y="447675"/>
                  </a:lnTo>
                  <a:lnTo>
                    <a:pt x="46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7776209" y="6000750"/>
              <a:ext cx="466090" cy="447675"/>
            </a:xfrm>
            <a:custGeom>
              <a:avLst/>
              <a:gdLst/>
              <a:ahLst/>
              <a:cxnLst/>
              <a:rect l="l" t="t" r="r" b="b"/>
              <a:pathLst>
                <a:path w="466090" h="447675">
                  <a:moveTo>
                    <a:pt x="0" y="447675"/>
                  </a:moveTo>
                  <a:lnTo>
                    <a:pt x="466090" y="447675"/>
                  </a:lnTo>
                  <a:lnTo>
                    <a:pt x="466090" y="0"/>
                  </a:lnTo>
                  <a:lnTo>
                    <a:pt x="0" y="0"/>
                  </a:lnTo>
                  <a:lnTo>
                    <a:pt x="0" y="447675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7860030" y="6032754"/>
            <a:ext cx="138430" cy="374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dirty="0" sz="800" spc="-25">
                <a:latin typeface="Arial MT"/>
                <a:cs typeface="Arial MT"/>
              </a:rPr>
              <a:t>34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7439659" y="3273425"/>
            <a:ext cx="231140" cy="231140"/>
            <a:chOff x="7439659" y="3273425"/>
            <a:chExt cx="231140" cy="231140"/>
          </a:xfrm>
        </p:grpSpPr>
        <p:sp>
          <p:nvSpPr>
            <p:cNvPr id="15" name="object 15" descr=""/>
            <p:cNvSpPr/>
            <p:nvPr/>
          </p:nvSpPr>
          <p:spPr>
            <a:xfrm>
              <a:off x="7442834" y="32766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224790" y="0"/>
                  </a:moveTo>
                  <a:lnTo>
                    <a:pt x="0" y="0"/>
                  </a:lnTo>
                  <a:lnTo>
                    <a:pt x="0" y="224789"/>
                  </a:lnTo>
                  <a:lnTo>
                    <a:pt x="224790" y="224789"/>
                  </a:lnTo>
                  <a:lnTo>
                    <a:pt x="2247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7442834" y="32766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0" y="224789"/>
                  </a:moveTo>
                  <a:lnTo>
                    <a:pt x="224790" y="224789"/>
                  </a:lnTo>
                  <a:lnTo>
                    <a:pt x="224790" y="0"/>
                  </a:lnTo>
                  <a:lnTo>
                    <a:pt x="0" y="0"/>
                  </a:lnTo>
                  <a:lnTo>
                    <a:pt x="0" y="224789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7526273" y="3305683"/>
            <a:ext cx="895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Arial MT"/>
                <a:cs typeface="Arial MT"/>
              </a:rPr>
              <a:t>5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510111" y="5200650"/>
            <a:ext cx="223520" cy="2190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algn="ctr" marR="6350">
              <a:lnSpc>
                <a:spcPct val="100000"/>
              </a:lnSpc>
              <a:spcBef>
                <a:spcPts val="355"/>
              </a:spcBef>
            </a:pP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95109" y="4410075"/>
            <a:ext cx="548640" cy="211454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95885">
              <a:lnSpc>
                <a:spcPct val="100000"/>
              </a:lnSpc>
              <a:spcBef>
                <a:spcPts val="350"/>
              </a:spcBef>
            </a:pPr>
            <a:r>
              <a:rPr dirty="0" sz="800">
                <a:latin typeface="Arial MT"/>
                <a:cs typeface="Arial MT"/>
              </a:rPr>
              <a:t>21,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299959" y="4095750"/>
            <a:ext cx="379095" cy="22923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95250">
              <a:lnSpc>
                <a:spcPct val="100000"/>
              </a:lnSpc>
              <a:spcBef>
                <a:spcPts val="350"/>
              </a:spcBef>
            </a:pPr>
            <a:r>
              <a:rPr dirty="0" sz="800" spc="-25">
                <a:latin typeface="Arial MT"/>
                <a:cs typeface="Arial MT"/>
              </a:rPr>
              <a:t>14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467600" y="4857750"/>
            <a:ext cx="662940" cy="295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5"/>
              </a:spcBef>
            </a:pPr>
            <a:r>
              <a:rPr dirty="0" sz="800">
                <a:latin typeface="Arial MT"/>
                <a:cs typeface="Arial MT"/>
              </a:rPr>
              <a:t>3,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40,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52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7124700" y="3448050"/>
            <a:ext cx="504825" cy="257175"/>
          </a:xfrm>
          <a:custGeom>
            <a:avLst/>
            <a:gdLst/>
            <a:ahLst/>
            <a:cxnLst/>
            <a:rect l="l" t="t" r="r" b="b"/>
            <a:pathLst>
              <a:path w="504825" h="257175">
                <a:moveTo>
                  <a:pt x="0" y="257175"/>
                </a:moveTo>
                <a:lnTo>
                  <a:pt x="504825" y="257175"/>
                </a:lnTo>
                <a:lnTo>
                  <a:pt x="504825" y="0"/>
                </a:lnTo>
                <a:lnTo>
                  <a:pt x="0" y="0"/>
                </a:lnTo>
                <a:lnTo>
                  <a:pt x="0" y="2571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7124700" y="3448050"/>
            <a:ext cx="504825" cy="25717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46355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5"/>
              </a:spcBef>
            </a:pPr>
            <a:r>
              <a:rPr dirty="0" sz="800">
                <a:latin typeface="Arial MT"/>
                <a:cs typeface="Arial MT"/>
              </a:rPr>
              <a:t>43,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45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657975" y="3838575"/>
            <a:ext cx="365125" cy="266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5720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46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8130540" y="3190875"/>
            <a:ext cx="1051560" cy="300990"/>
          </a:xfrm>
          <a:custGeom>
            <a:avLst/>
            <a:gdLst/>
            <a:ahLst/>
            <a:cxnLst/>
            <a:rect l="l" t="t" r="r" b="b"/>
            <a:pathLst>
              <a:path w="1051559" h="300989">
                <a:moveTo>
                  <a:pt x="0" y="300989"/>
                </a:moveTo>
                <a:lnTo>
                  <a:pt x="1051559" y="300989"/>
                </a:lnTo>
                <a:lnTo>
                  <a:pt x="1051559" y="0"/>
                </a:lnTo>
                <a:lnTo>
                  <a:pt x="0" y="0"/>
                </a:lnTo>
                <a:lnTo>
                  <a:pt x="0" y="30098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8130540" y="3190875"/>
            <a:ext cx="1051560" cy="30099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45719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latin typeface="Arial MT"/>
                <a:cs typeface="Arial MT"/>
              </a:rPr>
              <a:t>22,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31,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37,44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210550" y="4514850"/>
            <a:ext cx="1214755" cy="2622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97790">
              <a:lnSpc>
                <a:spcPct val="100000"/>
              </a:lnSpc>
              <a:spcBef>
                <a:spcPts val="365"/>
              </a:spcBef>
            </a:pPr>
            <a:r>
              <a:rPr dirty="0" sz="800">
                <a:latin typeface="Arial MT"/>
                <a:cs typeface="Arial MT"/>
              </a:rPr>
              <a:t>1,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42,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54,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55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8229600" y="2714625"/>
            <a:ext cx="847725" cy="257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5"/>
              </a:spcBef>
            </a:pPr>
            <a:r>
              <a:rPr dirty="0" sz="800">
                <a:latin typeface="Arial MT"/>
                <a:cs typeface="Arial MT"/>
              </a:rPr>
              <a:t>4,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33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679055" y="2790825"/>
            <a:ext cx="342900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5720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0"/>
              </a:spcBef>
            </a:pPr>
            <a:r>
              <a:rPr dirty="0" sz="900" spc="-25">
                <a:latin typeface="Arial MT"/>
                <a:cs typeface="Arial MT"/>
              </a:rPr>
              <a:t>20</a:t>
            </a:r>
            <a:endParaRPr sz="900">
              <a:latin typeface="Arial MT"/>
              <a:cs typeface="Arial MT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567362" y="3367087"/>
            <a:ext cx="1352550" cy="276225"/>
            <a:chOff x="5567362" y="3367087"/>
            <a:chExt cx="1352550" cy="276225"/>
          </a:xfrm>
        </p:grpSpPr>
        <p:sp>
          <p:nvSpPr>
            <p:cNvPr id="31" name="object 31" descr=""/>
            <p:cNvSpPr/>
            <p:nvPr/>
          </p:nvSpPr>
          <p:spPr>
            <a:xfrm>
              <a:off x="5572125" y="3371850"/>
              <a:ext cx="1343025" cy="266700"/>
            </a:xfrm>
            <a:custGeom>
              <a:avLst/>
              <a:gdLst/>
              <a:ahLst/>
              <a:cxnLst/>
              <a:rect l="l" t="t" r="r" b="b"/>
              <a:pathLst>
                <a:path w="1343025" h="266700">
                  <a:moveTo>
                    <a:pt x="1343025" y="0"/>
                  </a:moveTo>
                  <a:lnTo>
                    <a:pt x="0" y="0"/>
                  </a:lnTo>
                  <a:lnTo>
                    <a:pt x="0" y="266700"/>
                  </a:lnTo>
                  <a:lnTo>
                    <a:pt x="1343025" y="266700"/>
                  </a:lnTo>
                  <a:lnTo>
                    <a:pt x="1343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572125" y="3371850"/>
              <a:ext cx="1343025" cy="266700"/>
            </a:xfrm>
            <a:custGeom>
              <a:avLst/>
              <a:gdLst/>
              <a:ahLst/>
              <a:cxnLst/>
              <a:rect l="l" t="t" r="r" b="b"/>
              <a:pathLst>
                <a:path w="1343025" h="266700">
                  <a:moveTo>
                    <a:pt x="0" y="266700"/>
                  </a:moveTo>
                  <a:lnTo>
                    <a:pt x="1343025" y="266700"/>
                  </a:lnTo>
                  <a:lnTo>
                    <a:pt x="1343025" y="0"/>
                  </a:lnTo>
                  <a:lnTo>
                    <a:pt x="0" y="0"/>
                  </a:lnTo>
                  <a:lnTo>
                    <a:pt x="0" y="2667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 txBox="1"/>
          <p:nvPr/>
        </p:nvSpPr>
        <p:spPr>
          <a:xfrm>
            <a:off x="5576887" y="3404742"/>
            <a:ext cx="134810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10,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11,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16,17,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24,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900" spc="-25">
                <a:latin typeface="Arial MT"/>
                <a:cs typeface="Arial MT"/>
              </a:rPr>
              <a:t>39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595109" y="5848350"/>
            <a:ext cx="32004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5"/>
              </a:spcBef>
            </a:pPr>
            <a:r>
              <a:rPr dirty="0" sz="800" spc="-25">
                <a:latin typeface="Arial MT"/>
                <a:cs typeface="Arial MT"/>
              </a:rPr>
              <a:t>38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010275" y="2800350"/>
            <a:ext cx="476250" cy="219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5720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latin typeface="Arial MT"/>
                <a:cs typeface="Arial MT"/>
              </a:rPr>
              <a:t>35,41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7023100" y="1971675"/>
            <a:ext cx="349885" cy="2470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marL="97790">
              <a:lnSpc>
                <a:spcPct val="100000"/>
              </a:lnSpc>
              <a:spcBef>
                <a:spcPts val="355"/>
              </a:spcBef>
            </a:pPr>
            <a:r>
              <a:rPr dirty="0" sz="800" spc="-25">
                <a:latin typeface="Arial MT"/>
                <a:cs typeface="Arial MT"/>
              </a:rPr>
              <a:t>25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7206868" y="2228596"/>
            <a:ext cx="1520825" cy="1515745"/>
            <a:chOff x="7206868" y="2228596"/>
            <a:chExt cx="1520825" cy="1515745"/>
          </a:xfrm>
        </p:grpSpPr>
        <p:sp>
          <p:nvSpPr>
            <p:cNvPr id="38" name="object 38" descr=""/>
            <p:cNvSpPr/>
            <p:nvPr/>
          </p:nvSpPr>
          <p:spPr>
            <a:xfrm>
              <a:off x="7206868" y="2228596"/>
              <a:ext cx="76200" cy="324485"/>
            </a:xfrm>
            <a:custGeom>
              <a:avLst/>
              <a:gdLst/>
              <a:ahLst/>
              <a:cxnLst/>
              <a:rect l="l" t="t" r="r" b="b"/>
              <a:pathLst>
                <a:path w="76200" h="324485">
                  <a:moveTo>
                    <a:pt x="31786" y="248323"/>
                  </a:moveTo>
                  <a:lnTo>
                    <a:pt x="0" y="249808"/>
                  </a:lnTo>
                  <a:lnTo>
                    <a:pt x="41655" y="324103"/>
                  </a:lnTo>
                  <a:lnTo>
                    <a:pt x="69560" y="260984"/>
                  </a:lnTo>
                  <a:lnTo>
                    <a:pt x="32384" y="260984"/>
                  </a:lnTo>
                  <a:lnTo>
                    <a:pt x="31786" y="248323"/>
                  </a:lnTo>
                  <a:close/>
                </a:path>
                <a:path w="76200" h="324485">
                  <a:moveTo>
                    <a:pt x="44367" y="247735"/>
                  </a:moveTo>
                  <a:lnTo>
                    <a:pt x="31786" y="248323"/>
                  </a:lnTo>
                  <a:lnTo>
                    <a:pt x="32384" y="260984"/>
                  </a:lnTo>
                  <a:lnTo>
                    <a:pt x="44957" y="260350"/>
                  </a:lnTo>
                  <a:lnTo>
                    <a:pt x="44367" y="247735"/>
                  </a:lnTo>
                  <a:close/>
                </a:path>
                <a:path w="76200" h="324485">
                  <a:moveTo>
                    <a:pt x="76073" y="246252"/>
                  </a:moveTo>
                  <a:lnTo>
                    <a:pt x="44367" y="247735"/>
                  </a:lnTo>
                  <a:lnTo>
                    <a:pt x="44957" y="260350"/>
                  </a:lnTo>
                  <a:lnTo>
                    <a:pt x="32384" y="260984"/>
                  </a:lnTo>
                  <a:lnTo>
                    <a:pt x="69560" y="260984"/>
                  </a:lnTo>
                  <a:lnTo>
                    <a:pt x="76073" y="246252"/>
                  </a:lnTo>
                  <a:close/>
                </a:path>
                <a:path w="76200" h="324485">
                  <a:moveTo>
                    <a:pt x="32765" y="0"/>
                  </a:moveTo>
                  <a:lnTo>
                    <a:pt x="20065" y="507"/>
                  </a:lnTo>
                  <a:lnTo>
                    <a:pt x="31786" y="248323"/>
                  </a:lnTo>
                  <a:lnTo>
                    <a:pt x="44367" y="247735"/>
                  </a:lnTo>
                  <a:lnTo>
                    <a:pt x="3276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8348979" y="3501390"/>
              <a:ext cx="373380" cy="238125"/>
            </a:xfrm>
            <a:custGeom>
              <a:avLst/>
              <a:gdLst/>
              <a:ahLst/>
              <a:cxnLst/>
              <a:rect l="l" t="t" r="r" b="b"/>
              <a:pathLst>
                <a:path w="373379" h="238125">
                  <a:moveTo>
                    <a:pt x="373379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373379" y="238125"/>
                  </a:lnTo>
                  <a:lnTo>
                    <a:pt x="373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8348979" y="3501390"/>
              <a:ext cx="373380" cy="238125"/>
            </a:xfrm>
            <a:custGeom>
              <a:avLst/>
              <a:gdLst/>
              <a:ahLst/>
              <a:cxnLst/>
              <a:rect l="l" t="t" r="r" b="b"/>
              <a:pathLst>
                <a:path w="373379" h="238125">
                  <a:moveTo>
                    <a:pt x="0" y="238125"/>
                  </a:moveTo>
                  <a:lnTo>
                    <a:pt x="373379" y="238125"/>
                  </a:lnTo>
                  <a:lnTo>
                    <a:pt x="373379" y="0"/>
                  </a:lnTo>
                  <a:lnTo>
                    <a:pt x="0" y="0"/>
                  </a:lnTo>
                  <a:lnTo>
                    <a:pt x="0" y="23812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/>
          <p:nvPr/>
        </p:nvSpPr>
        <p:spPr>
          <a:xfrm>
            <a:off x="8353742" y="3534536"/>
            <a:ext cx="363855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93345">
              <a:lnSpc>
                <a:spcPct val="100000"/>
              </a:lnSpc>
              <a:spcBef>
                <a:spcPts val="105"/>
              </a:spcBef>
            </a:pPr>
            <a:r>
              <a:rPr dirty="0" sz="800" spc="-25">
                <a:latin typeface="Arial MT"/>
                <a:cs typeface="Arial MT"/>
              </a:rPr>
              <a:t>26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7752715" y="3640709"/>
            <a:ext cx="628650" cy="76200"/>
          </a:xfrm>
          <a:custGeom>
            <a:avLst/>
            <a:gdLst/>
            <a:ahLst/>
            <a:cxnLst/>
            <a:rect l="l" t="t" r="r" b="b"/>
            <a:pathLst>
              <a:path w="628650" h="76200">
                <a:moveTo>
                  <a:pt x="74675" y="0"/>
                </a:moveTo>
                <a:lnTo>
                  <a:pt x="0" y="41020"/>
                </a:lnTo>
                <a:lnTo>
                  <a:pt x="77596" y="76200"/>
                </a:lnTo>
                <a:lnTo>
                  <a:pt x="76399" y="44957"/>
                </a:lnTo>
                <a:lnTo>
                  <a:pt x="63753" y="44957"/>
                </a:lnTo>
                <a:lnTo>
                  <a:pt x="63245" y="32257"/>
                </a:lnTo>
                <a:lnTo>
                  <a:pt x="75893" y="31771"/>
                </a:lnTo>
                <a:lnTo>
                  <a:pt x="74675" y="0"/>
                </a:lnTo>
                <a:close/>
              </a:path>
              <a:path w="628650" h="76200">
                <a:moveTo>
                  <a:pt x="75893" y="31771"/>
                </a:moveTo>
                <a:lnTo>
                  <a:pt x="63245" y="32257"/>
                </a:lnTo>
                <a:lnTo>
                  <a:pt x="63753" y="44957"/>
                </a:lnTo>
                <a:lnTo>
                  <a:pt x="76380" y="44472"/>
                </a:lnTo>
                <a:lnTo>
                  <a:pt x="75893" y="31771"/>
                </a:lnTo>
                <a:close/>
              </a:path>
              <a:path w="628650" h="76200">
                <a:moveTo>
                  <a:pt x="76380" y="44472"/>
                </a:moveTo>
                <a:lnTo>
                  <a:pt x="63753" y="44957"/>
                </a:lnTo>
                <a:lnTo>
                  <a:pt x="76399" y="44957"/>
                </a:lnTo>
                <a:lnTo>
                  <a:pt x="76380" y="44472"/>
                </a:lnTo>
                <a:close/>
              </a:path>
              <a:path w="628650" h="76200">
                <a:moveTo>
                  <a:pt x="627760" y="10540"/>
                </a:moveTo>
                <a:lnTo>
                  <a:pt x="75893" y="31771"/>
                </a:lnTo>
                <a:lnTo>
                  <a:pt x="76380" y="44472"/>
                </a:lnTo>
                <a:lnTo>
                  <a:pt x="628268" y="23240"/>
                </a:lnTo>
                <a:lnTo>
                  <a:pt x="627760" y="105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 txBox="1"/>
          <p:nvPr/>
        </p:nvSpPr>
        <p:spPr>
          <a:xfrm>
            <a:off x="6000750" y="2333625"/>
            <a:ext cx="5048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65"/>
              </a:spcBef>
            </a:pPr>
            <a:r>
              <a:rPr dirty="0" sz="800">
                <a:latin typeface="Arial MT"/>
                <a:cs typeface="Arial MT"/>
              </a:rPr>
              <a:t>47,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53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4" name="object 44" descr=""/>
          <p:cNvSpPr/>
          <p:nvPr/>
        </p:nvSpPr>
        <p:spPr>
          <a:xfrm>
            <a:off x="6464300" y="2566289"/>
            <a:ext cx="508000" cy="300990"/>
          </a:xfrm>
          <a:custGeom>
            <a:avLst/>
            <a:gdLst/>
            <a:ahLst/>
            <a:cxnLst/>
            <a:rect l="l" t="t" r="r" b="b"/>
            <a:pathLst>
              <a:path w="508000" h="300989">
                <a:moveTo>
                  <a:pt x="439034" y="267799"/>
                </a:moveTo>
                <a:lnTo>
                  <a:pt x="423036" y="295148"/>
                </a:lnTo>
                <a:lnTo>
                  <a:pt x="508000" y="300736"/>
                </a:lnTo>
                <a:lnTo>
                  <a:pt x="490713" y="274192"/>
                </a:lnTo>
                <a:lnTo>
                  <a:pt x="449960" y="274192"/>
                </a:lnTo>
                <a:lnTo>
                  <a:pt x="439034" y="267799"/>
                </a:lnTo>
                <a:close/>
              </a:path>
              <a:path w="508000" h="300989">
                <a:moveTo>
                  <a:pt x="445498" y="256748"/>
                </a:moveTo>
                <a:lnTo>
                  <a:pt x="439034" y="267799"/>
                </a:lnTo>
                <a:lnTo>
                  <a:pt x="449960" y="274192"/>
                </a:lnTo>
                <a:lnTo>
                  <a:pt x="456438" y="263144"/>
                </a:lnTo>
                <a:lnTo>
                  <a:pt x="445498" y="256748"/>
                </a:lnTo>
                <a:close/>
              </a:path>
              <a:path w="508000" h="300989">
                <a:moveTo>
                  <a:pt x="461518" y="229362"/>
                </a:moveTo>
                <a:lnTo>
                  <a:pt x="445498" y="256748"/>
                </a:lnTo>
                <a:lnTo>
                  <a:pt x="456438" y="263144"/>
                </a:lnTo>
                <a:lnTo>
                  <a:pt x="449960" y="274192"/>
                </a:lnTo>
                <a:lnTo>
                  <a:pt x="490713" y="274192"/>
                </a:lnTo>
                <a:lnTo>
                  <a:pt x="461518" y="229362"/>
                </a:lnTo>
                <a:close/>
              </a:path>
              <a:path w="508000" h="300989">
                <a:moveTo>
                  <a:pt x="6350" y="0"/>
                </a:moveTo>
                <a:lnTo>
                  <a:pt x="0" y="10922"/>
                </a:lnTo>
                <a:lnTo>
                  <a:pt x="439034" y="267799"/>
                </a:lnTo>
                <a:lnTo>
                  <a:pt x="445498" y="256748"/>
                </a:lnTo>
                <a:lnTo>
                  <a:pt x="63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460" y="877570"/>
            <a:ext cx="4233545" cy="39624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2499"/>
              </a:lnSpc>
              <a:spcBef>
                <a:spcPts val="60"/>
              </a:spcBef>
            </a:pPr>
            <a:r>
              <a:rPr dirty="0" sz="1200" b="1">
                <a:latin typeface="Arial"/>
                <a:cs typeface="Arial"/>
              </a:rPr>
              <a:t>Chaque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producteur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distributeur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porte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numéro,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ce </a:t>
            </a:r>
            <a:r>
              <a:rPr dirty="0" sz="1200" b="1">
                <a:latin typeface="Arial"/>
                <a:cs typeface="Arial"/>
              </a:rPr>
              <a:t>qui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permet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localisation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document.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460" y="1438402"/>
            <a:ext cx="4065270" cy="39624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2499"/>
              </a:lnSpc>
              <a:spcBef>
                <a:spcPts val="60"/>
              </a:spcBef>
            </a:pPr>
            <a:r>
              <a:rPr dirty="0" sz="1200" b="1">
                <a:latin typeface="Arial"/>
                <a:cs typeface="Arial"/>
              </a:rPr>
              <a:t>Ce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livret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n’aurait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pu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être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réalisé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partenariat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avec </a:t>
            </a:r>
            <a:r>
              <a:rPr dirty="0" sz="1200" b="1">
                <a:latin typeface="Arial"/>
                <a:cs typeface="Arial"/>
              </a:rPr>
              <a:t>Leff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Armor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Communauté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permis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édition.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6460" y="2187067"/>
            <a:ext cx="4233545" cy="114300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2499"/>
              </a:lnSpc>
              <a:spcBef>
                <a:spcPts val="60"/>
              </a:spcBef>
            </a:pPr>
            <a:r>
              <a:rPr dirty="0" sz="1200" b="1">
                <a:latin typeface="Arial"/>
                <a:cs typeface="Arial"/>
              </a:rPr>
              <a:t>Le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dépliant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peut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comporter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erreurs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omissions. </a:t>
            </a:r>
            <a:r>
              <a:rPr dirty="0" sz="1200" b="1">
                <a:latin typeface="Arial"/>
                <a:cs typeface="Arial"/>
              </a:rPr>
              <a:t>N’hésitez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nous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faire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part.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Merci.</a:t>
            </a:r>
            <a:endParaRPr sz="1200">
              <a:latin typeface="Arial"/>
              <a:cs typeface="Arial"/>
            </a:endParaRPr>
          </a:p>
          <a:p>
            <a:pPr marL="12700" marR="371475" indent="42545">
              <a:lnSpc>
                <a:spcPct val="204199"/>
              </a:lnSpc>
              <a:tabLst>
                <a:tab pos="2838450" algn="l"/>
              </a:tabLst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contact@forum-citoyen-leffarmor.fr</a:t>
            </a:r>
            <a:r>
              <a:rPr dirty="0" sz="1200" b="1">
                <a:latin typeface="Arial"/>
                <a:cs typeface="Arial"/>
              </a:rPr>
              <a:t>	06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84 </a:t>
            </a:r>
            <a:r>
              <a:rPr dirty="0" sz="1200" b="1">
                <a:latin typeface="Arial"/>
                <a:cs typeface="Arial"/>
              </a:rPr>
              <a:t>site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: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/>
              </a:rPr>
              <a:t>https://forum-citoyen-leffarmor.fr/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6460" y="3496436"/>
            <a:ext cx="3449320" cy="379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Facebook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50" b="1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u="sng" sz="11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https://www.facebook.com/ForumCitoyenLeffArMor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43913" y="4227957"/>
            <a:ext cx="32277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 i="1">
                <a:latin typeface="Arial"/>
                <a:cs typeface="Arial"/>
              </a:rPr>
              <a:t>L’association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«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Forum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Citoyen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Leff</a:t>
            </a:r>
            <a:r>
              <a:rPr dirty="0" sz="1200" spc="-3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Ar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Mor</a:t>
            </a:r>
            <a:r>
              <a:rPr dirty="0" sz="1200" spc="-15" b="1" i="1">
                <a:latin typeface="Arial"/>
                <a:cs typeface="Arial"/>
              </a:rPr>
              <a:t> </a:t>
            </a:r>
            <a:r>
              <a:rPr dirty="0" sz="1200" spc="-50" b="1" i="1">
                <a:latin typeface="Arial"/>
                <a:cs typeface="Arial"/>
              </a:rPr>
              <a:t>»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396733" y="874521"/>
            <a:ext cx="5708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INDEX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87009" y="1532890"/>
            <a:ext cx="2980690" cy="15646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31140" indent="-218440">
              <a:lnSpc>
                <a:spcPct val="100000"/>
              </a:lnSpc>
              <a:spcBef>
                <a:spcPts val="105"/>
              </a:spcBef>
              <a:buAutoNum type="arabicParenR"/>
              <a:tabLst>
                <a:tab pos="231140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Grande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Lande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20"/>
              </a:spcBef>
              <a:buAutoNum type="arabicParenR"/>
              <a:tabLst>
                <a:tab pos="23114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vergers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Plerneuf</a:t>
            </a:r>
            <a:endParaRPr sz="110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40"/>
              </a:spcBef>
              <a:buAutoNum type="arabicParenR"/>
              <a:tabLst>
                <a:tab pos="231140" algn="l"/>
              </a:tabLst>
            </a:pP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cochon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Châtelaudren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Plouagat</a:t>
            </a:r>
            <a:endParaRPr sz="110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3114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Ky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Régale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31140" algn="l"/>
              </a:tabLst>
            </a:pPr>
            <a:r>
              <a:rPr dirty="0" sz="1100" b="1">
                <a:latin typeface="Arial"/>
                <a:cs typeface="Arial"/>
              </a:rPr>
              <a:t>GAEC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verger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Alouettes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Lanvollon</a:t>
            </a:r>
            <a:endParaRPr sz="110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231140" algn="l"/>
              </a:tabLst>
            </a:pPr>
            <a:r>
              <a:rPr dirty="0" sz="1100" b="1">
                <a:latin typeface="Arial"/>
                <a:cs typeface="Arial"/>
              </a:rPr>
              <a:t>EARL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Bellevue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Trégomeur</a:t>
            </a:r>
            <a:endParaRPr sz="1100">
              <a:latin typeface="Arial"/>
              <a:cs typeface="Arial"/>
            </a:endParaRPr>
          </a:p>
          <a:p>
            <a:pPr marL="273050" indent="-260350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7305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Kermedret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Boquého</a:t>
            </a:r>
            <a:endParaRPr sz="1100">
              <a:latin typeface="Arial"/>
              <a:cs typeface="Arial"/>
            </a:endParaRPr>
          </a:p>
          <a:p>
            <a:pPr marL="273050" indent="-260350">
              <a:lnSpc>
                <a:spcPct val="100000"/>
              </a:lnSpc>
              <a:spcBef>
                <a:spcPts val="35"/>
              </a:spcBef>
              <a:buAutoNum type="arabicParenR"/>
              <a:tabLst>
                <a:tab pos="273050" algn="l"/>
              </a:tabLst>
            </a:pPr>
            <a:r>
              <a:rPr dirty="0" sz="1100" b="1">
                <a:latin typeface="Arial"/>
                <a:cs typeface="Arial"/>
              </a:rPr>
              <a:t>EARL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Coq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Boquého</a:t>
            </a:r>
            <a:endParaRPr sz="1100">
              <a:latin typeface="Arial"/>
              <a:cs typeface="Arial"/>
            </a:endParaRPr>
          </a:p>
          <a:p>
            <a:pPr marL="273050" indent="-260350">
              <a:lnSpc>
                <a:spcPct val="100000"/>
              </a:lnSpc>
              <a:spcBef>
                <a:spcPts val="25"/>
              </a:spcBef>
              <a:buAutoNum type="arabicParenR"/>
              <a:tabLst>
                <a:tab pos="273050" algn="l"/>
              </a:tabLst>
            </a:pPr>
            <a:r>
              <a:rPr dirty="0" sz="1100" b="1">
                <a:latin typeface="Arial"/>
                <a:cs typeface="Arial"/>
              </a:rPr>
              <a:t>Miscanthus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Goëlo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87009" y="3075559"/>
            <a:ext cx="3765550" cy="344995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70510" indent="-257810">
              <a:lnSpc>
                <a:spcPct val="100000"/>
              </a:lnSpc>
              <a:spcBef>
                <a:spcPts val="10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Simples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EARL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Père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Vaudry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Aubrac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Gommenec’h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4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Société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l’œuf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Beaupré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Lanrodec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Clé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Champs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Bringolo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4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Rucher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l’Argoat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Cohiniac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Goazio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4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GAEC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Biquette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Barbichette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Fraiseraie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Kergréhen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4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GAEC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Kerdreux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JF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Tardivel 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Pludual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0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GAEC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Miellerie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Kerjoly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Kerdaniel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Roha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GAEC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Fournil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Kerdaniel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SARL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Mézennes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Miel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Salaun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Tréméven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Bilig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Pascaline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Tressignaux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potager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Kervaudry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Diliz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Plélo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1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 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Pléguien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5364" y="877570"/>
            <a:ext cx="3695065" cy="310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0510" indent="-257810">
              <a:lnSpc>
                <a:spcPct val="100000"/>
              </a:lnSpc>
              <a:spcBef>
                <a:spcPts val="100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Pépinière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Parcelle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Trégomeur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40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Kerfontaine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0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Brasserie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d’Amour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Plouvara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40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EARL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Châtaignier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p’tite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Spiru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Cohiniac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EARL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Porzou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Gilles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Bois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Sylvestre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production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Plouvara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Algues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d’Armorique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Sav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Heol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10" b="1">
                <a:latin typeface="Arial"/>
                <a:cs typeface="Arial"/>
              </a:rPr>
              <a:t> Fiacre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Chèvrerie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Kerdibique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SARL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Brasserie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Riposte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Châtelaudren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Plouagat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Keresper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Gilles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Bois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jardin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Fleurs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L’éco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jardin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Menhir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Goudelin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3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Brasserie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Galactique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</a:t>
            </a:r>
            <a:endParaRPr sz="1100">
              <a:latin typeface="Arial"/>
              <a:cs typeface="Arial"/>
            </a:endParaRPr>
          </a:p>
          <a:p>
            <a:pPr marL="270510" indent="-257810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70510" algn="l"/>
              </a:tabLst>
            </a:pPr>
            <a:r>
              <a:rPr dirty="0" sz="1100" b="1">
                <a:latin typeface="Arial"/>
                <a:cs typeface="Arial"/>
              </a:rPr>
              <a:t>Akene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Fleuriste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Créatrice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Goudelin</a:t>
            </a:r>
            <a:endParaRPr sz="1100">
              <a:latin typeface="Arial"/>
              <a:cs typeface="Arial"/>
            </a:endParaRPr>
          </a:p>
          <a:p>
            <a:pPr marL="231775" indent="-219075">
              <a:lnSpc>
                <a:spcPct val="100000"/>
              </a:lnSpc>
              <a:spcBef>
                <a:spcPts val="25"/>
              </a:spcBef>
              <a:buAutoNum type="arabicParenR" startAt="30"/>
              <a:tabLst>
                <a:tab pos="231775" algn="l"/>
              </a:tabLst>
            </a:pP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Bébètes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Cosquer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Merzer</a:t>
            </a:r>
            <a:endParaRPr sz="1100">
              <a:latin typeface="Arial"/>
              <a:cs typeface="Arial"/>
            </a:endParaRPr>
          </a:p>
          <a:p>
            <a:pPr marL="231775" indent="-219075">
              <a:lnSpc>
                <a:spcPct val="100000"/>
              </a:lnSpc>
              <a:spcBef>
                <a:spcPts val="35"/>
              </a:spcBef>
              <a:buAutoNum type="arabicParenR" startAt="30"/>
              <a:tabLst>
                <a:tab pos="231775" algn="l"/>
              </a:tabLst>
            </a:pPr>
            <a:r>
              <a:rPr dirty="0" sz="1100" b="1">
                <a:latin typeface="Arial"/>
                <a:cs typeface="Arial"/>
              </a:rPr>
              <a:t>Kaouenn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Trévérec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21460" y="4305680"/>
            <a:ext cx="2772410" cy="880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2095" indent="-239395">
              <a:lnSpc>
                <a:spcPct val="100000"/>
              </a:lnSpc>
              <a:spcBef>
                <a:spcPts val="100"/>
              </a:spcBef>
              <a:buAutoNum type="arabicParenR" startAt="51"/>
              <a:tabLst>
                <a:tab pos="252095" algn="l"/>
              </a:tabLst>
            </a:pPr>
            <a:r>
              <a:rPr dirty="0" sz="1100" spc="-10" b="1">
                <a:latin typeface="Arial"/>
                <a:cs typeface="Arial"/>
              </a:rPr>
              <a:t>BOSK’AMAP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Boquého</a:t>
            </a:r>
            <a:endParaRPr sz="1100">
              <a:latin typeface="Arial"/>
              <a:cs typeface="Arial"/>
            </a:endParaRPr>
          </a:p>
          <a:p>
            <a:pPr marL="252095" indent="-239395">
              <a:lnSpc>
                <a:spcPct val="100000"/>
              </a:lnSpc>
              <a:spcBef>
                <a:spcPts val="40"/>
              </a:spcBef>
              <a:buAutoNum type="arabicParenR" startAt="51"/>
              <a:tabLst>
                <a:tab pos="252095" algn="l"/>
              </a:tabLst>
            </a:pPr>
            <a:r>
              <a:rPr dirty="0" sz="1100" spc="-10" b="1">
                <a:latin typeface="Arial"/>
                <a:cs typeface="Arial"/>
              </a:rPr>
              <a:t>Court-</a:t>
            </a:r>
            <a:r>
              <a:rPr dirty="0" sz="1100" b="1">
                <a:latin typeface="Arial"/>
                <a:cs typeface="Arial"/>
              </a:rPr>
              <a:t>Circuit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Châtelaudren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Plouagat</a:t>
            </a:r>
            <a:endParaRPr sz="1100">
              <a:latin typeface="Arial"/>
              <a:cs typeface="Arial"/>
            </a:endParaRPr>
          </a:p>
          <a:p>
            <a:pPr marL="250190" indent="-237490">
              <a:lnSpc>
                <a:spcPct val="100000"/>
              </a:lnSpc>
              <a:spcBef>
                <a:spcPts val="20"/>
              </a:spcBef>
              <a:buAutoNum type="arabicParenR" startAt="51"/>
              <a:tabLst>
                <a:tab pos="250190" algn="l"/>
              </a:tabLst>
            </a:pPr>
            <a:r>
              <a:rPr dirty="0" sz="1100" b="1">
                <a:latin typeface="Arial"/>
                <a:cs typeface="Arial"/>
              </a:rPr>
              <a:t>AMAP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Trévérec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Trévérec</a:t>
            </a:r>
            <a:endParaRPr sz="1100">
              <a:latin typeface="Arial"/>
              <a:cs typeface="Arial"/>
            </a:endParaRPr>
          </a:p>
          <a:p>
            <a:pPr marL="250190" indent="-237490">
              <a:lnSpc>
                <a:spcPct val="100000"/>
              </a:lnSpc>
              <a:spcBef>
                <a:spcPts val="25"/>
              </a:spcBef>
              <a:buAutoNum type="arabicParenR" startAt="51"/>
              <a:tabLst>
                <a:tab pos="250190" algn="l"/>
              </a:tabLst>
            </a:pPr>
            <a:r>
              <a:rPr dirty="0" sz="1100" b="1">
                <a:latin typeface="Arial"/>
                <a:cs typeface="Arial"/>
              </a:rPr>
              <a:t>Mon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Epi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  <a:p>
            <a:pPr marL="252095" indent="-239395">
              <a:lnSpc>
                <a:spcPct val="100000"/>
              </a:lnSpc>
              <a:spcBef>
                <a:spcPts val="40"/>
              </a:spcBef>
              <a:buAutoNum type="arabicParenR" startAt="51"/>
              <a:tabLst>
                <a:tab pos="252095" algn="l"/>
              </a:tabLst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Petite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Grange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24753" y="874521"/>
            <a:ext cx="3312795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GRANDE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LANDE</a:t>
            </a:r>
            <a:endParaRPr sz="1400">
              <a:latin typeface="Arial"/>
              <a:cs typeface="Arial"/>
            </a:endParaRPr>
          </a:p>
          <a:p>
            <a:pPr algn="ctr" marL="2540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Grande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51472" y="1403350"/>
            <a:ext cx="2461895" cy="5156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 indent="66675">
              <a:lnSpc>
                <a:spcPct val="95900"/>
              </a:lnSpc>
              <a:spcBef>
                <a:spcPts val="155"/>
              </a:spcBef>
            </a:pPr>
            <a:r>
              <a:rPr dirty="0" sz="1100" spc="-10" b="1">
                <a:latin typeface="Arial"/>
                <a:cs typeface="Arial"/>
              </a:rPr>
              <a:t>Jean-</a:t>
            </a:r>
            <a:r>
              <a:rPr dirty="0" sz="1100" b="1">
                <a:latin typeface="Arial"/>
                <a:cs typeface="Arial"/>
              </a:rPr>
              <a:t>Noël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Tardivel :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77 14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83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www.lafermedelagrandelande.com</a:t>
            </a:r>
            <a:r>
              <a:rPr dirty="0" sz="1100" spc="-10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lafermedelagrandelande@gmail.com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16904" y="2046859"/>
            <a:ext cx="393128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Porcs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paille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nourris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OGM- Bleu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blanc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coeur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96509" y="2368423"/>
            <a:ext cx="4169410" cy="6756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700" marR="5080">
              <a:lnSpc>
                <a:spcPct val="95800"/>
              </a:lnSpc>
              <a:spcBef>
                <a:spcPts val="16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Commande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appel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téléphonique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porc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colis), </a:t>
            </a:r>
            <a:r>
              <a:rPr dirty="0" sz="1100" b="1">
                <a:latin typeface="Arial"/>
                <a:cs typeface="Arial"/>
              </a:rPr>
              <a:t>Gamme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terrines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rillettes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nature,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algues,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piment </a:t>
            </a:r>
            <a:r>
              <a:rPr dirty="0" sz="1100" b="1">
                <a:latin typeface="Arial"/>
                <a:cs typeface="Arial"/>
              </a:rPr>
              <a:t>d’Espelette,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miel,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poireaux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Mousse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foie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Pâté</a:t>
            </a:r>
            <a:r>
              <a:rPr dirty="0" sz="1100" spc="-25" b="1">
                <a:latin typeface="Arial"/>
                <a:cs typeface="Arial"/>
              </a:rPr>
              <a:t> au </a:t>
            </a:r>
            <a:r>
              <a:rPr dirty="0" sz="1100" b="1">
                <a:latin typeface="Arial"/>
                <a:cs typeface="Arial"/>
              </a:rPr>
              <a:t>thym,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algues,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campagne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32244" y="3464433"/>
            <a:ext cx="2298700" cy="401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DES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VERGERS</a:t>
            </a:r>
            <a:endParaRPr sz="1400">
              <a:latin typeface="Arial"/>
              <a:cs typeface="Arial"/>
            </a:endParaRPr>
          </a:p>
          <a:p>
            <a:pPr algn="ctr" marL="1905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Vergers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Plerneuf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88760" y="3993260"/>
            <a:ext cx="3185795" cy="353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658495" marR="5080" indent="-64643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Pascal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Schmitz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2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06 45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30 82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23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85 82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08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  <a:hlinkClick r:id="rId4"/>
              </a:rPr>
              <a:t>tschmitz@capformations.ch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90413" y="4474845"/>
            <a:ext cx="4180840" cy="99758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065" marR="5080">
              <a:lnSpc>
                <a:spcPct val="95800"/>
              </a:lnSpc>
              <a:spcBef>
                <a:spcPts val="160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Producteur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BIO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Caissettes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5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à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10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kg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veau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élevé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sous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la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mère,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bœuf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(race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Armoricaine)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et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porc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(porc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blanc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de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l’Ouest).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Pas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d’accueil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à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la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ferme.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Commande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possible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par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téléphone.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Possibilité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retirer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les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colis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à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la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ferme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jeudi.</a:t>
            </a:r>
            <a:endParaRPr sz="1100">
              <a:latin typeface="Arial"/>
              <a:cs typeface="Arial"/>
            </a:endParaRPr>
          </a:p>
          <a:p>
            <a:pPr marL="437515" marR="613410" indent="220979">
              <a:lnSpc>
                <a:spcPts val="1260"/>
              </a:lnSpc>
              <a:spcBef>
                <a:spcPts val="40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Marchés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Binic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jeudi,</a:t>
            </a:r>
            <a:r>
              <a:rPr dirty="0" sz="1100" spc="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Plérin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dimanche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Pordic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«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la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Ville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Nature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»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vendredi 16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h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/ 19</a:t>
            </a:r>
            <a:r>
              <a:rPr dirty="0" sz="1100" spc="-3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50" b="1">
                <a:solidFill>
                  <a:srgbClr val="1D2128"/>
                </a:solidFill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82013" y="874521"/>
            <a:ext cx="3256279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AU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BIO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COCHON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(Earl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Rubernard)</a:t>
            </a:r>
            <a:endParaRPr sz="1400">
              <a:latin typeface="Arial"/>
              <a:cs typeface="Arial"/>
            </a:endParaRPr>
          </a:p>
          <a:p>
            <a:pPr algn="ctr" marL="1270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Rubernard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Châtelaudren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Plouagat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31594" y="1403350"/>
            <a:ext cx="2357755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9565" marR="5080" indent="-31750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Marilyne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Tyrant</a:t>
            </a:r>
            <a:r>
              <a:rPr dirty="0" sz="1100" spc="2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08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18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79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aubiocochon@gmail.com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58976" y="1886458"/>
            <a:ext cx="3901440" cy="5143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69545" marR="159385" indent="-1905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Vente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porc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bio,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né,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élevé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et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transformé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à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la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ferme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kg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composés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côtes 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rôtis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saucisses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-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30"/>
              </a:lnSpc>
            </a:pPr>
            <a:r>
              <a:rPr dirty="0" sz="1100" b="1">
                <a:latin typeface="Arial"/>
                <a:cs typeface="Arial"/>
              </a:rPr>
              <a:t>chipolatas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pâté.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retirer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 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00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983994" y="2773807"/>
            <a:ext cx="2051685" cy="401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4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KY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REGALE</a:t>
            </a:r>
            <a:endParaRPr sz="1400">
              <a:latin typeface="Arial"/>
              <a:cs typeface="Arial"/>
            </a:endParaRPr>
          </a:p>
          <a:p>
            <a:pPr algn="ctr" marL="1270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Kérégal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22580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67585" y="3302634"/>
            <a:ext cx="248539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6891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Mélanie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Nogues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21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78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46 </a:t>
            </a:r>
            <a:r>
              <a:rPr dirty="0" u="sng" sz="11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noguesm@nive.fr</a:t>
            </a:r>
            <a:r>
              <a:rPr dirty="0" u="sng" sz="1100" spc="220" b="1">
                <a:solidFill>
                  <a:srgbClr val="006FC0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lafermekyregale.fr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92555" y="3784472"/>
            <a:ext cx="4236085" cy="6769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08585" marR="10287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Veau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race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armoricaine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porcs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élevés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plein </a:t>
            </a:r>
            <a:r>
              <a:rPr dirty="0" sz="1100" b="1">
                <a:latin typeface="Arial"/>
                <a:cs typeface="Arial"/>
              </a:rPr>
              <a:t>air –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abats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05"/>
              </a:lnSpc>
            </a:pPr>
            <a:r>
              <a:rPr dirty="0" sz="1100" b="1">
                <a:latin typeface="Arial"/>
                <a:cs typeface="Arial"/>
              </a:rPr>
              <a:t>Possibilités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2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 au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détail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(mardi 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h)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marchés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Plouha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Plouézec)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10969" y="4575429"/>
            <a:ext cx="319786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040"/>
              </a:lnSpc>
              <a:spcBef>
                <a:spcPts val="100"/>
              </a:spcBef>
            </a:pPr>
            <a:r>
              <a:rPr dirty="0" sz="900" spc="-50">
                <a:solidFill>
                  <a:srgbClr val="1D2128"/>
                </a:solidFill>
                <a:latin typeface="Arial MT"/>
                <a:cs typeface="Arial MT"/>
              </a:rPr>
              <a:t>.</a:t>
            </a:r>
            <a:endParaRPr sz="900">
              <a:latin typeface="Arial MT"/>
              <a:cs typeface="Arial MT"/>
            </a:endParaRPr>
          </a:p>
          <a:p>
            <a:pPr algn="ctr">
              <a:lnSpc>
                <a:spcPts val="1620"/>
              </a:lnSpc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GAEC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VERGER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DES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ALOUETTES</a:t>
            </a:r>
            <a:endParaRPr sz="1400">
              <a:latin typeface="Arial"/>
              <a:cs typeface="Arial"/>
            </a:endParaRPr>
          </a:p>
          <a:p>
            <a:pPr algn="ctr" marL="1905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Rue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Boissière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Lanvollon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42845" y="5231129"/>
            <a:ext cx="2134235" cy="353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13335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Michel</a:t>
            </a:r>
            <a:r>
              <a:rPr dirty="0" sz="1100" spc="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Goas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 06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62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02 12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10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vergerdesalouettes@gmail.com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17447" y="5712714"/>
            <a:ext cx="4185920" cy="6756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38100" marR="3048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Producteur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récoltant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BIO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cidre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–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jus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pomme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–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vinaigre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de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cidre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-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miel</a:t>
            </a:r>
            <a:endParaRPr sz="1100">
              <a:latin typeface="Arial"/>
              <a:cs typeface="Arial"/>
            </a:endParaRPr>
          </a:p>
          <a:p>
            <a:pPr algn="ctr" marL="635">
              <a:lnSpc>
                <a:spcPts val="1200"/>
              </a:lnSpc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Pommes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du</a:t>
            </a:r>
            <a:r>
              <a:rPr dirty="0" sz="1100" spc="-3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1</a:t>
            </a:r>
            <a:r>
              <a:rPr dirty="0" baseline="31746" sz="1050" b="1">
                <a:solidFill>
                  <a:srgbClr val="1D2128"/>
                </a:solidFill>
                <a:latin typeface="Arial"/>
                <a:cs typeface="Arial"/>
              </a:rPr>
              <a:t>er</a:t>
            </a:r>
            <a:r>
              <a:rPr dirty="0" baseline="31746" sz="1050" spc="157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octobre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au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31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mars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90"/>
              </a:lnSpc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Vente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sur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marchés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Paimpol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–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Lannion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–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Saint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Brieuc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69989" y="874521"/>
            <a:ext cx="1824355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6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EARL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BELLEVUE</a:t>
            </a:r>
            <a:endParaRPr sz="1400">
              <a:latin typeface="Arial"/>
              <a:cs typeface="Arial"/>
            </a:endParaRPr>
          </a:p>
          <a:p>
            <a:pPr marL="26034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Bellevue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22590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Trégomeur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82309" y="1403350"/>
            <a:ext cx="2799715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441959" marR="5080" indent="-429895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Pascal et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Isabelle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Richard 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81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77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bellevuerichard@wanadoo.fr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65672" y="1886458"/>
            <a:ext cx="3830954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635">
              <a:lnSpc>
                <a:spcPts val="129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porcs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paille</a:t>
            </a: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ts val="126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dans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boucheries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locales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exclusivité</a:t>
            </a:r>
            <a:r>
              <a:rPr dirty="0" sz="1100" spc="-20" b="1">
                <a:latin typeface="Arial"/>
                <a:cs typeface="Arial"/>
              </a:rPr>
              <a:t> pour </a:t>
            </a:r>
            <a:r>
              <a:rPr dirty="0" sz="1100" b="1">
                <a:latin typeface="Arial"/>
                <a:cs typeface="Arial"/>
              </a:rPr>
              <a:t>Terroir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Tradition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Lanvollon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63665" y="2801239"/>
            <a:ext cx="2435860" cy="414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7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KERMEDRET</a:t>
            </a:r>
            <a:endParaRPr sz="1400">
              <a:latin typeface="Arial"/>
              <a:cs typeface="Arial"/>
            </a:endParaRPr>
          </a:p>
          <a:p>
            <a:pPr algn="ctr" marL="635">
              <a:lnSpc>
                <a:spcPct val="1000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Kermedret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Boquého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49136" y="3365119"/>
            <a:ext cx="326644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Frédéric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Gaubert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07 69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33 29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D5155"/>
                </a:solidFill>
                <a:latin typeface="Arial"/>
                <a:cs typeface="Arial"/>
              </a:rPr>
              <a:t>-</a:t>
            </a:r>
            <a:r>
              <a:rPr dirty="0" sz="1100" spc="10" b="1">
                <a:solidFill>
                  <a:srgbClr val="4D5155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D5155"/>
                </a:solidFill>
                <a:latin typeface="Arial"/>
                <a:cs typeface="Arial"/>
              </a:rPr>
              <a:t>06</a:t>
            </a:r>
            <a:r>
              <a:rPr dirty="0" sz="1100" spc="-15" b="1">
                <a:solidFill>
                  <a:srgbClr val="4D5155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D5155"/>
                </a:solidFill>
                <a:latin typeface="Arial"/>
                <a:cs typeface="Arial"/>
              </a:rPr>
              <a:t>43 53</a:t>
            </a:r>
            <a:r>
              <a:rPr dirty="0" sz="1100" spc="-10" b="1">
                <a:solidFill>
                  <a:srgbClr val="4D5155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D5155"/>
                </a:solidFill>
                <a:latin typeface="Arial"/>
                <a:cs typeface="Arial"/>
              </a:rPr>
              <a:t>90</a:t>
            </a:r>
            <a:r>
              <a:rPr dirty="0" sz="1100" spc="-15" b="1">
                <a:solidFill>
                  <a:srgbClr val="4D5155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4D5155"/>
                </a:solidFill>
                <a:latin typeface="Arial"/>
                <a:cs typeface="Arial"/>
              </a:rPr>
              <a:t>01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14084" y="3708272"/>
            <a:ext cx="3333750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0" marR="5080" indent="-114300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bœuf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partir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kg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d’œufs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 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Réservation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téléphone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670929" y="4406265"/>
            <a:ext cx="2021205" cy="414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8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EARL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COQ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Kerlouzaouen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Boquého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72225" y="4970526"/>
            <a:ext cx="262191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615950" marR="5080" indent="-603885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Arial"/>
                <a:cs typeface="Arial"/>
              </a:rPr>
              <a:t>Xavier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Sylvie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Coq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71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35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xs.lecoq@gmail.com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45504" y="5484114"/>
            <a:ext cx="3473450" cy="55118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123189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d’œufs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label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rouge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dans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magasins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locaux </a:t>
            </a:r>
            <a:r>
              <a:rPr dirty="0" sz="1100" b="1">
                <a:latin typeface="Arial"/>
                <a:cs typeface="Arial"/>
              </a:rPr>
              <a:t>Poules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races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Lohman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Yline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parcours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extérieur</a:t>
            </a:r>
            <a:endParaRPr sz="1100">
              <a:latin typeface="Arial"/>
              <a:cs typeface="Arial"/>
            </a:endParaRPr>
          </a:p>
          <a:p>
            <a:pPr marL="1129665">
              <a:lnSpc>
                <a:spcPct val="100000"/>
              </a:lnSpc>
              <a:spcBef>
                <a:spcPts val="20"/>
              </a:spcBef>
            </a:pPr>
            <a:r>
              <a:rPr dirty="0" sz="1200" b="1">
                <a:latin typeface="Arial"/>
                <a:cs typeface="Arial"/>
              </a:rPr>
              <a:t>Vente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directe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sur</a:t>
            </a:r>
            <a:r>
              <a:rPr dirty="0" sz="1200" spc="-20" b="1">
                <a:latin typeface="Arial"/>
                <a:cs typeface="Arial"/>
              </a:rPr>
              <a:t> place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34998" y="863668"/>
            <a:ext cx="2751455" cy="427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9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MISCANTHUS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GOELO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Lanloric,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route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Pléguien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22580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57501" y="1438402"/>
            <a:ext cx="2304415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14922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Eric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Clec’h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18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contact@miscanthusdugoelo.com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74394" y="1953514"/>
            <a:ext cx="3271520" cy="365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Paillage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horticole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écologique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1100" b="1">
                <a:latin typeface="Arial"/>
                <a:cs typeface="Arial"/>
              </a:rPr>
              <a:t>Retrait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marchandises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RDV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téléphone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98016" y="3006979"/>
            <a:ext cx="4022725" cy="20669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SIMPLES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ET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LEGER</a:t>
            </a:r>
            <a:endParaRPr sz="1400">
              <a:latin typeface="Arial"/>
              <a:cs typeface="Arial"/>
            </a:endParaRPr>
          </a:p>
          <a:p>
            <a:pPr algn="ctr" marL="198120" marR="187960">
              <a:lnSpc>
                <a:spcPct val="179200"/>
              </a:lnSpc>
              <a:spcBef>
                <a:spcPts val="260"/>
              </a:spcBef>
            </a:pPr>
            <a:r>
              <a:rPr dirty="0" sz="1100" b="1">
                <a:latin typeface="Segoe UI"/>
                <a:cs typeface="Segoe UI"/>
              </a:rPr>
              <a:t>5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St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Jérôme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spc="-10" b="1">
                <a:latin typeface="Segoe UI"/>
                <a:cs typeface="Segoe UI"/>
              </a:rPr>
              <a:t>-</a:t>
            </a:r>
            <a:r>
              <a:rPr dirty="0" sz="1100" b="1">
                <a:latin typeface="Segoe UI"/>
                <a:cs typeface="Segoe UI"/>
              </a:rPr>
              <a:t>Kergillot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Braz</a:t>
            </a:r>
            <a:r>
              <a:rPr dirty="0" sz="1100" spc="-4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22200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Pommerit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le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spc="-10" b="1">
                <a:latin typeface="Segoe UI"/>
                <a:cs typeface="Segoe UI"/>
              </a:rPr>
              <a:t>Vicomte </a:t>
            </a:r>
            <a:r>
              <a:rPr dirty="0" sz="1100" b="1">
                <a:latin typeface="Segoe UI"/>
                <a:cs typeface="Segoe UI"/>
              </a:rPr>
              <a:t>Valérie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Léger</a:t>
            </a:r>
            <a:r>
              <a:rPr dirty="0" sz="1100" spc="-1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: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07</a:t>
            </a:r>
            <a:r>
              <a:rPr dirty="0" sz="1100" spc="-2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82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11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14</a:t>
            </a:r>
            <a:r>
              <a:rPr dirty="0" sz="1100" spc="-20" b="1">
                <a:latin typeface="Segoe UI"/>
                <a:cs typeface="Segoe UI"/>
              </a:rPr>
              <a:t> </a:t>
            </a:r>
            <a:r>
              <a:rPr dirty="0" sz="1100" spc="-25" b="1">
                <a:latin typeface="Segoe UI"/>
                <a:cs typeface="Segoe UI"/>
              </a:rPr>
              <a:t>55</a:t>
            </a:r>
            <a:endParaRPr sz="1100">
              <a:latin typeface="Segoe UI"/>
              <a:cs typeface="Segoe UI"/>
            </a:endParaRPr>
          </a:p>
          <a:p>
            <a:pPr algn="ctr" marL="213360" marR="208279" indent="2540">
              <a:lnSpc>
                <a:spcPts val="2360"/>
              </a:lnSpc>
              <a:spcBef>
                <a:spcPts val="245"/>
              </a:spcBef>
            </a:pP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3"/>
              </a:rPr>
              <a:t>kergillot@ecomail.bzh</a:t>
            </a:r>
            <a:r>
              <a:rPr dirty="0" sz="1100" spc="50" b="1">
                <a:solidFill>
                  <a:srgbClr val="0462C1"/>
                </a:solidFill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–</a:t>
            </a:r>
            <a:r>
              <a:rPr dirty="0" sz="1100" spc="55" b="1">
                <a:latin typeface="Segoe UI"/>
                <a:cs typeface="Segoe UI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Segoe UI"/>
                <a:cs typeface="Segoe UI"/>
                <a:hlinkClick r:id="rId4"/>
              </a:rPr>
              <a:t>www.simplesetleger.fr</a:t>
            </a:r>
            <a:r>
              <a:rPr dirty="0" sz="1100" spc="-10" b="1">
                <a:solidFill>
                  <a:srgbClr val="0462C1"/>
                </a:solidFill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Installés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sur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un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site</a:t>
            </a:r>
            <a:r>
              <a:rPr dirty="0" sz="1100" spc="-4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naturel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préservé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où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le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respect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de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spc="-25" b="1">
                <a:latin typeface="Segoe UI"/>
                <a:cs typeface="Segoe UI"/>
              </a:rPr>
              <a:t>la</a:t>
            </a:r>
            <a:endParaRPr sz="1100">
              <a:latin typeface="Segoe UI"/>
              <a:cs typeface="Segoe UI"/>
            </a:endParaRPr>
          </a:p>
          <a:p>
            <a:pPr algn="ctr">
              <a:lnSpc>
                <a:spcPts val="1310"/>
              </a:lnSpc>
            </a:pPr>
            <a:r>
              <a:rPr dirty="0" sz="1100" b="1">
                <a:latin typeface="Segoe UI"/>
                <a:cs typeface="Segoe UI"/>
              </a:rPr>
              <a:t>biodiversité</a:t>
            </a:r>
            <a:r>
              <a:rPr dirty="0" sz="1100" spc="-4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est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notre</a:t>
            </a:r>
            <a:r>
              <a:rPr dirty="0" sz="1100" spc="-4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principal</a:t>
            </a:r>
            <a:r>
              <a:rPr dirty="0" sz="1100" spc="-4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engagement,</a:t>
            </a:r>
            <a:r>
              <a:rPr dirty="0" sz="1100" spc="-4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venez</a:t>
            </a:r>
            <a:r>
              <a:rPr dirty="0" sz="1100" spc="-40" b="1">
                <a:latin typeface="Segoe UI"/>
                <a:cs typeface="Segoe UI"/>
              </a:rPr>
              <a:t> </a:t>
            </a:r>
            <a:r>
              <a:rPr dirty="0" sz="1100" spc="-10" b="1">
                <a:latin typeface="Segoe UI"/>
                <a:cs typeface="Segoe UI"/>
              </a:rPr>
              <a:t>découvrir</a:t>
            </a:r>
            <a:endParaRPr sz="1100">
              <a:latin typeface="Segoe UI"/>
              <a:cs typeface="Segoe UI"/>
            </a:endParaRPr>
          </a:p>
          <a:p>
            <a:pPr algn="ctr" marL="116205" marR="111125">
              <a:lnSpc>
                <a:spcPct val="118200"/>
              </a:lnSpc>
            </a:pPr>
            <a:r>
              <a:rPr dirty="0" sz="1100" b="1">
                <a:latin typeface="Segoe UI"/>
                <a:cs typeface="Segoe UI"/>
              </a:rPr>
              <a:t>nos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animations</a:t>
            </a:r>
            <a:r>
              <a:rPr dirty="0" sz="1100" spc="-3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autour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des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plantes</a:t>
            </a:r>
            <a:r>
              <a:rPr dirty="0" sz="1100" spc="-2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et</a:t>
            </a:r>
            <a:r>
              <a:rPr dirty="0" sz="1100" spc="-2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déguster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nos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spc="-10" b="1">
                <a:latin typeface="Segoe UI"/>
                <a:cs typeface="Segoe UI"/>
              </a:rPr>
              <a:t>herbes </a:t>
            </a:r>
            <a:r>
              <a:rPr dirty="0" sz="1100" b="1">
                <a:latin typeface="Segoe UI"/>
                <a:cs typeface="Segoe UI"/>
              </a:rPr>
              <a:t>aromatiques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ou</a:t>
            </a:r>
            <a:r>
              <a:rPr dirty="0" sz="1100" spc="-25" b="1">
                <a:latin typeface="Segoe UI"/>
                <a:cs typeface="Segoe UI"/>
              </a:rPr>
              <a:t> </a:t>
            </a:r>
            <a:r>
              <a:rPr dirty="0" sz="1100" b="1">
                <a:latin typeface="Segoe UI"/>
                <a:cs typeface="Segoe UI"/>
              </a:rPr>
              <a:t>nos</a:t>
            </a:r>
            <a:r>
              <a:rPr dirty="0" sz="1100" spc="-30" b="1">
                <a:latin typeface="Segoe UI"/>
                <a:cs typeface="Segoe UI"/>
              </a:rPr>
              <a:t> </a:t>
            </a:r>
            <a:r>
              <a:rPr dirty="0" sz="1100" spc="-10" b="1">
                <a:latin typeface="Segoe UI"/>
                <a:cs typeface="Segoe UI"/>
              </a:rPr>
              <a:t>tisanes</a:t>
            </a:r>
            <a:endParaRPr sz="1100">
              <a:latin typeface="Segoe UI"/>
              <a:cs typeface="Segoe U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062853" y="863668"/>
            <a:ext cx="3236595" cy="427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11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EARL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PERE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VAUDRY</a:t>
            </a:r>
            <a:endParaRPr sz="1400">
              <a:latin typeface="Arial"/>
              <a:cs typeface="Arial"/>
            </a:endParaRPr>
          </a:p>
          <a:p>
            <a:pPr algn="ctr" marL="1270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7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Kervaudry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22200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021704" y="1438402"/>
            <a:ext cx="3321050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810895" marR="5080" indent="-798830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François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Gobillot 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02 96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21 71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21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06 33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46 44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29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  <a:hlinkClick r:id="rId5"/>
              </a:rPr>
              <a:t>francoisgo18@gmail.com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58409" y="1953514"/>
            <a:ext cx="3999865" cy="122174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283210">
              <a:lnSpc>
                <a:spcPct val="102000"/>
              </a:lnSpc>
              <a:spcBef>
                <a:spcPts val="75"/>
              </a:spcBef>
            </a:pPr>
            <a:r>
              <a:rPr dirty="0" sz="1100" b="1">
                <a:latin typeface="Arial"/>
                <a:cs typeface="Arial"/>
              </a:rPr>
              <a:t>Volailles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élevées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liberté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poulets,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pintades,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canards, </a:t>
            </a:r>
            <a:r>
              <a:rPr dirty="0" sz="1100" b="1">
                <a:latin typeface="Arial"/>
                <a:cs typeface="Arial"/>
              </a:rPr>
              <a:t>pigeonneaux,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dindes,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…....</a:t>
            </a:r>
            <a:endParaRPr sz="1100">
              <a:latin typeface="Arial"/>
              <a:cs typeface="Arial"/>
            </a:endParaRPr>
          </a:p>
          <a:p>
            <a:pPr algn="ctr" marL="841375" marR="588010">
              <a:lnSpc>
                <a:spcPct val="101800"/>
              </a:lnSpc>
              <a:spcBef>
                <a:spcPts val="15"/>
              </a:spcBef>
            </a:pPr>
            <a:r>
              <a:rPr dirty="0" sz="1100" b="1">
                <a:latin typeface="Arial"/>
                <a:cs typeface="Arial"/>
              </a:rPr>
              <a:t>Marchés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Paimpol,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Guingamp,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Perros, </a:t>
            </a:r>
            <a:r>
              <a:rPr dirty="0" sz="1100" b="1">
                <a:latin typeface="Arial"/>
                <a:cs typeface="Arial"/>
              </a:rPr>
              <a:t>Châtelaudren,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  <a:p>
            <a:pPr algn="ctr" marL="579120" marR="324485">
              <a:lnSpc>
                <a:spcPts val="136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mardi,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&gt;18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 </a:t>
            </a:r>
            <a:r>
              <a:rPr dirty="0" sz="1100" b="1">
                <a:latin typeface="Arial"/>
                <a:cs typeface="Arial"/>
              </a:rPr>
              <a:t>Dépôt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supérette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Vicomte.</a:t>
            </a:r>
            <a:endParaRPr sz="1100">
              <a:latin typeface="Arial"/>
              <a:cs typeface="Arial"/>
            </a:endParaRPr>
          </a:p>
          <a:p>
            <a:pPr algn="ctr" marL="246379">
              <a:lnSpc>
                <a:spcPts val="1290"/>
              </a:lnSpc>
            </a:pPr>
            <a:r>
              <a:rPr dirty="0" sz="1100" b="1">
                <a:latin typeface="Arial"/>
                <a:cs typeface="Arial"/>
              </a:rPr>
              <a:t>Animaux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élevés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céréales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cultivées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l’exploitation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32244" y="3438339"/>
            <a:ext cx="2298700" cy="427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DES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AUBRAC</a:t>
            </a:r>
            <a:endParaRPr sz="1400">
              <a:latin typeface="Arial"/>
              <a:cs typeface="Arial"/>
            </a:endParaRPr>
          </a:p>
          <a:p>
            <a:pPr algn="ctr" marL="1905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Kerbalan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Gommenec’h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71413" y="4013072"/>
            <a:ext cx="342201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Emmanuel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Vincent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02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11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33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78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31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46801" y="4355973"/>
            <a:ext cx="4072890" cy="105092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ctr" marL="12065" marR="5080">
              <a:lnSpc>
                <a:spcPct val="102400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AUBRAC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 </a:t>
            </a:r>
            <a:r>
              <a:rPr dirty="0" sz="1100" spc="-10" b="1">
                <a:latin typeface="Arial"/>
                <a:cs typeface="Arial"/>
              </a:rPr>
              <a:t>Uniquement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réservation </a:t>
            </a:r>
            <a:r>
              <a:rPr dirty="0" sz="1100" b="1">
                <a:latin typeface="Arial"/>
                <a:cs typeface="Arial"/>
              </a:rPr>
              <a:t>préalable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téléphone.</a:t>
            </a:r>
            <a:r>
              <a:rPr dirty="0" sz="1100" spc="2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retraits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font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sur </a:t>
            </a:r>
            <a:r>
              <a:rPr dirty="0" sz="1100" spc="-10" b="1">
                <a:latin typeface="Arial"/>
                <a:cs typeface="Arial"/>
              </a:rPr>
              <a:t>rendez-</a:t>
            </a:r>
            <a:r>
              <a:rPr dirty="0" sz="1100" b="1">
                <a:latin typeface="Arial"/>
                <a:cs typeface="Arial"/>
              </a:rPr>
              <a:t>vous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uniquement.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Pièces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mises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sous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l’unité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et </a:t>
            </a:r>
            <a:r>
              <a:rPr dirty="0" sz="1100" spc="-10" b="1">
                <a:latin typeface="Arial"/>
                <a:cs typeface="Arial"/>
              </a:rPr>
              <a:t>étiquetées.</a:t>
            </a:r>
            <a:endParaRPr sz="1100">
              <a:latin typeface="Arial"/>
              <a:cs typeface="Arial"/>
            </a:endParaRPr>
          </a:p>
          <a:p>
            <a:pPr algn="ctr" marL="586740" marR="580390">
              <a:lnSpc>
                <a:spcPct val="101800"/>
              </a:lnSpc>
              <a:spcBef>
                <a:spcPts val="5"/>
              </a:spcBef>
            </a:pPr>
            <a:r>
              <a:rPr dirty="0" sz="1100" b="1">
                <a:latin typeface="Arial"/>
                <a:cs typeface="Arial"/>
              </a:rPr>
              <a:t>Plus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d'infos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http://vente-viande-</a:t>
            </a:r>
            <a:r>
              <a:rPr dirty="0" sz="1100" spc="-10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aubrac.lesecuriesdekerbalan.com/colis.php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41450" y="863668"/>
            <a:ext cx="3135630" cy="427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13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SOCIETE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L’OEUF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BEAUPRE</a:t>
            </a:r>
            <a:endParaRPr sz="1400">
              <a:latin typeface="Arial"/>
              <a:cs typeface="Arial"/>
            </a:endParaRPr>
          </a:p>
          <a:p>
            <a:pPr algn="ctr" marL="3175">
              <a:lnSpc>
                <a:spcPct val="100000"/>
              </a:lnSpc>
              <a:spcBef>
                <a:spcPts val="70"/>
              </a:spcBef>
            </a:pPr>
            <a:r>
              <a:rPr dirty="0" sz="1100" spc="-10" b="1">
                <a:latin typeface="Arial"/>
                <a:cs typeface="Arial"/>
              </a:rPr>
              <a:t>Lieu-</a:t>
            </a:r>
            <a:r>
              <a:rPr dirty="0" sz="1100" b="1">
                <a:latin typeface="Arial"/>
                <a:cs typeface="Arial"/>
              </a:rPr>
              <a:t>dit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Beaupré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Lanrodec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442974" y="1438402"/>
            <a:ext cx="313499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Anthony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Mahé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34 33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96 32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62 </a:t>
            </a:r>
            <a:r>
              <a:rPr dirty="0" sz="1100" spc="-25" b="1">
                <a:latin typeface="Arial"/>
                <a:cs typeface="Arial"/>
              </a:rPr>
              <a:t>01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01241" y="1781302"/>
            <a:ext cx="341884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œufs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particuliers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ferme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90802" y="2293747"/>
            <a:ext cx="2986405" cy="414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14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CLE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DES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CHAMPS</a:t>
            </a:r>
            <a:endParaRPr sz="1400">
              <a:latin typeface="Arial"/>
              <a:cs typeface="Arial"/>
            </a:endParaRPr>
          </a:p>
          <a:p>
            <a:pPr marL="385445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40</a:t>
            </a:r>
            <a:r>
              <a:rPr dirty="0" sz="1100" spc="-10" b="1">
                <a:latin typeface="Arial"/>
                <a:cs typeface="Arial"/>
              </a:rPr>
              <a:t> Kério-</a:t>
            </a:r>
            <a:r>
              <a:rPr dirty="0" sz="1100" b="1">
                <a:latin typeface="Arial"/>
                <a:cs typeface="Arial"/>
              </a:rPr>
              <a:t>Cozou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Bringolo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014473" y="2857627"/>
            <a:ext cx="199199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66370" marR="5080" indent="-154305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Arial"/>
                <a:cs typeface="Arial"/>
              </a:rPr>
              <a:t>Annick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Brient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05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75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annickbrient@gmail.com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3224" y="3371215"/>
            <a:ext cx="4213860" cy="88011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94615">
              <a:lnSpc>
                <a:spcPct val="102000"/>
              </a:lnSpc>
              <a:spcBef>
                <a:spcPts val="7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d’œufs, 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fruits,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saison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ferme </a:t>
            </a:r>
            <a:r>
              <a:rPr dirty="0" sz="1100" b="1">
                <a:latin typeface="Arial"/>
                <a:cs typeface="Arial"/>
              </a:rPr>
              <a:t>toute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l’année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 14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 18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 16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/19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h, </a:t>
            </a:r>
            <a:r>
              <a:rPr dirty="0" sz="1100" spc="-10" b="1">
                <a:latin typeface="Arial"/>
                <a:cs typeface="Arial"/>
              </a:rPr>
              <a:t>samedi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13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h.</a:t>
            </a:r>
            <a:endParaRPr sz="1100">
              <a:latin typeface="Arial"/>
              <a:cs typeface="Arial"/>
            </a:endParaRPr>
          </a:p>
          <a:p>
            <a:pPr algn="ctr" marL="24765" marR="19685">
              <a:lnSpc>
                <a:spcPts val="1360"/>
              </a:lnSpc>
              <a:spcBef>
                <a:spcPts val="40"/>
              </a:spcBef>
            </a:pPr>
            <a:r>
              <a:rPr dirty="0" sz="1100" b="1">
                <a:latin typeface="Arial"/>
                <a:cs typeface="Arial"/>
              </a:rPr>
              <a:t>Possibilité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commander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panier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composer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soins </a:t>
            </a:r>
            <a:r>
              <a:rPr dirty="0" sz="1100" b="1">
                <a:latin typeface="Arial"/>
                <a:cs typeface="Arial"/>
              </a:rPr>
              <a:t>selon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disponibilités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moment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84705" y="4442841"/>
            <a:ext cx="2849880" cy="414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514350" algn="l"/>
              </a:tabLst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15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	LE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RUCHER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L’ARGOAT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Moulin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aux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moines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22800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Cohiniac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63598" y="5007102"/>
            <a:ext cx="2295525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76200" marR="5080" indent="-6413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François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Dudal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29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lerucherdelargoat@hotmail.com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07796" y="5520690"/>
            <a:ext cx="4202430" cy="7092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303530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Apiculteur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dans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commerces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locaux </a:t>
            </a:r>
            <a:r>
              <a:rPr dirty="0" sz="1100" b="1">
                <a:latin typeface="Arial"/>
                <a:cs typeface="Arial"/>
              </a:rPr>
              <a:t>Miels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fleurs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d’été,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châtaignier,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printemps,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sarrasin.</a:t>
            </a:r>
            <a:endParaRPr sz="1100">
              <a:latin typeface="Arial"/>
              <a:cs typeface="Arial"/>
            </a:endParaRPr>
          </a:p>
          <a:p>
            <a:pPr marL="824865" marR="812800" indent="328930">
              <a:lnSpc>
                <a:spcPts val="1360"/>
              </a:lnSpc>
              <a:spcBef>
                <a:spcPts val="40"/>
              </a:spcBef>
            </a:pPr>
            <a:r>
              <a:rPr dirty="0" sz="1100" b="1">
                <a:latin typeface="Arial"/>
                <a:cs typeface="Arial"/>
              </a:rPr>
              <a:t>Pâte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tartiner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miel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 </a:t>
            </a:r>
            <a:r>
              <a:rPr dirty="0" sz="1100" spc="-10" b="1">
                <a:latin typeface="Arial"/>
                <a:cs typeface="Arial"/>
              </a:rPr>
              <a:t>amande </a:t>
            </a:r>
            <a:r>
              <a:rPr dirty="0" sz="1100" b="1">
                <a:latin typeface="Arial"/>
                <a:cs typeface="Arial"/>
              </a:rPr>
              <a:t>Visites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pédagogiques</a:t>
            </a:r>
            <a:r>
              <a:rPr dirty="0" sz="1100" spc="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rendez-</a:t>
            </a:r>
            <a:r>
              <a:rPr dirty="0" sz="1100" spc="-20" b="1">
                <a:latin typeface="Arial"/>
                <a:cs typeface="Arial"/>
              </a:rPr>
              <a:t>vous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52413" y="863668"/>
            <a:ext cx="2659380" cy="42735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GOAZIO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13</a:t>
            </a:r>
            <a:r>
              <a:rPr dirty="0" sz="1100" spc="1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Kerhonn</a:t>
            </a:r>
            <a:r>
              <a:rPr dirty="0" sz="1100" spc="1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12121"/>
                </a:solidFill>
                <a:latin typeface="Arial"/>
                <a:cs typeface="Arial"/>
              </a:rPr>
              <a:t>22200</a:t>
            </a:r>
            <a:r>
              <a:rPr dirty="0" sz="1100" spc="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12121"/>
                </a:solidFill>
                <a:latin typeface="Arial"/>
                <a:cs typeface="Arial"/>
              </a:rPr>
              <a:t>Pommerit-le-Vicomte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83705" y="1438402"/>
            <a:ext cx="1797050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29209" marR="5080" indent="-1714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Nadine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Ohier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0677402460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  <a:hlinkClick r:id="rId4"/>
              </a:rPr>
              <a:t>fermedugoazio@orange.fr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67553" y="1942846"/>
            <a:ext cx="4227830" cy="6756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194945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Cueillette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fruits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confitures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- </a:t>
            </a:r>
            <a:r>
              <a:rPr dirty="0" sz="1100" b="1">
                <a:latin typeface="Arial"/>
                <a:cs typeface="Arial"/>
              </a:rPr>
              <a:t>œufs.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Ouverture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lundi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 13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 14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  <a:p>
            <a:pPr algn="ctr" marL="1270">
              <a:lnSpc>
                <a:spcPts val="1205"/>
              </a:lnSpc>
            </a:pP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 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 h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18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  <a:p>
            <a:pPr algn="ctr" marL="635">
              <a:lnSpc>
                <a:spcPts val="1295"/>
              </a:lnSpc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Marché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Paimpol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mardi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matin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30265" y="2918587"/>
            <a:ext cx="3502025" cy="401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17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GAEC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BIQUETTE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ET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BARBICHETTE</a:t>
            </a:r>
            <a:endParaRPr sz="1400">
              <a:latin typeface="Arial"/>
              <a:cs typeface="Arial"/>
            </a:endParaRPr>
          </a:p>
          <a:p>
            <a:pPr algn="ctr" marL="2540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Kersimon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22200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96965" y="3447669"/>
            <a:ext cx="2971165" cy="353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558165" marR="5080" indent="-54610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Corinne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Christophe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Chassé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26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0619904736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bonneesperance@orange.fr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57469" y="3942969"/>
            <a:ext cx="4051300" cy="6769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700" marR="508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fromage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chèvre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fermier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l'exploitation </a:t>
            </a:r>
            <a:r>
              <a:rPr dirty="0" sz="1100" b="1">
                <a:latin typeface="Arial"/>
                <a:cs typeface="Arial"/>
              </a:rPr>
              <a:t>Mercredi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05"/>
              </a:lnSpc>
            </a:pPr>
            <a:r>
              <a:rPr dirty="0" sz="1100" b="1">
                <a:latin typeface="Arial"/>
                <a:cs typeface="Arial"/>
              </a:rPr>
              <a:t>Marchés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Vicomte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Plouha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Châtelaudren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-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95"/>
              </a:lnSpc>
            </a:pPr>
            <a:r>
              <a:rPr dirty="0" sz="1100" spc="-10" b="1">
                <a:latin typeface="Arial"/>
                <a:cs typeface="Arial"/>
              </a:rPr>
              <a:t>Pleubian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81725" y="4949190"/>
            <a:ext cx="2997200" cy="401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 18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FRAISERAIE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KERGREHEN</a:t>
            </a:r>
            <a:endParaRPr sz="1400">
              <a:latin typeface="Arial"/>
              <a:cs typeface="Arial"/>
            </a:endParaRPr>
          </a:p>
          <a:p>
            <a:pPr algn="ctr" marL="3175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Kergrehen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40221" y="5478017"/>
            <a:ext cx="2682240" cy="35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05">
              <a:lnSpc>
                <a:spcPts val="129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Philippe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Huet 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74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46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90"/>
              </a:lnSpc>
            </a:pPr>
            <a:r>
              <a:rPr dirty="0" sz="1100" b="1">
                <a:solidFill>
                  <a:srgbClr val="4471C4"/>
                </a:solidFill>
                <a:latin typeface="Arial"/>
                <a:cs typeface="Arial"/>
              </a:rPr>
              <a:t>Site</a:t>
            </a:r>
            <a:r>
              <a:rPr dirty="0" sz="1100" spc="-10" b="1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471C4"/>
                </a:solidFill>
                <a:latin typeface="Arial"/>
                <a:cs typeface="Arial"/>
              </a:rPr>
              <a:t>:</a:t>
            </a:r>
            <a:r>
              <a:rPr dirty="0" sz="1100" spc="5" b="1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4471C4"/>
                </a:solidFill>
                <a:latin typeface="Arial"/>
                <a:cs typeface="Arial"/>
                <a:hlinkClick r:id="rId6"/>
              </a:rPr>
              <a:t>http://fraiseraiekergrehen.wix.com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79745" y="5959602"/>
            <a:ext cx="4203065" cy="675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ts val="129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Cueillette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fruits 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céréales</a:t>
            </a:r>
            <a:endParaRPr sz="1100">
              <a:latin typeface="Arial"/>
              <a:cs typeface="Arial"/>
            </a:endParaRPr>
          </a:p>
          <a:p>
            <a:pPr algn="ctr" marL="12700" marR="5080" indent="3810">
              <a:lnSpc>
                <a:spcPct val="96000"/>
              </a:lnSpc>
              <a:spcBef>
                <a:spcPts val="25"/>
              </a:spcBef>
            </a:pPr>
            <a:r>
              <a:rPr dirty="0" sz="1100" b="1">
                <a:latin typeface="Arial"/>
                <a:cs typeface="Arial"/>
              </a:rPr>
              <a:t>Mai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Novembre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lundi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 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–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/19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h.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Selon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conditions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météo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production,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téléphoner </a:t>
            </a:r>
            <a:r>
              <a:rPr dirty="0" sz="1100" b="1">
                <a:latin typeface="Arial"/>
                <a:cs typeface="Arial"/>
              </a:rPr>
              <a:t>ou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consulter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site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Internet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9694" y="874521"/>
            <a:ext cx="2279650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19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GAEC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LE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KERDREUX</a:t>
            </a:r>
            <a:endParaRPr sz="1400">
              <a:latin typeface="Arial"/>
              <a:cs typeface="Arial"/>
            </a:endParaRPr>
          </a:p>
          <a:p>
            <a:pPr algn="ctr" marL="635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Pointe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22580</a:t>
            </a:r>
            <a:r>
              <a:rPr dirty="0" sz="1100" spc="-10" b="1">
                <a:latin typeface="Arial"/>
                <a:cs typeface="Arial"/>
              </a:rPr>
              <a:t> Plouha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90445" y="1403350"/>
            <a:ext cx="2438400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2540">
              <a:lnSpc>
                <a:spcPts val="1295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Emma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84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86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95"/>
              </a:lnSpc>
            </a:pPr>
            <a:r>
              <a:rPr dirty="0" u="sng" sz="1100" spc="-1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  <a:hlinkClick r:id="rId2"/>
              </a:rPr>
              <a:t>lescharolaisesdelatour22@orange.fr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467" y="1886458"/>
            <a:ext cx="4117975" cy="3543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669290" marR="5080" indent="-657225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bœuf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race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Charolaise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élevés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Pointe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Tour -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kg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95730" y="2818002"/>
            <a:ext cx="3226435" cy="8832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20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Jean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François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TARTIVEL</a:t>
            </a:r>
            <a:endParaRPr sz="1400">
              <a:latin typeface="Arial"/>
              <a:cs typeface="Arial"/>
            </a:endParaRPr>
          </a:p>
          <a:p>
            <a:pPr algn="ctr" marL="3810">
              <a:lnSpc>
                <a:spcPts val="1265"/>
              </a:lnSpc>
            </a:pPr>
            <a:r>
              <a:rPr dirty="0" sz="1100" b="1">
                <a:latin typeface="Arial"/>
                <a:cs typeface="Arial"/>
              </a:rPr>
              <a:t>Kerguyomard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Pludual</a:t>
            </a:r>
            <a:endParaRPr sz="1100">
              <a:latin typeface="Arial"/>
              <a:cs typeface="Arial"/>
            </a:endParaRPr>
          </a:p>
          <a:p>
            <a:pPr algn="ctr" marL="4445">
              <a:lnSpc>
                <a:spcPts val="1265"/>
              </a:lnSpc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06 07 24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83 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48</a:t>
            </a:r>
            <a:endParaRPr sz="1100">
              <a:latin typeface="Arial"/>
              <a:cs typeface="Arial"/>
            </a:endParaRPr>
          </a:p>
          <a:p>
            <a:pPr algn="ctr" marL="123825" marR="111125">
              <a:lnSpc>
                <a:spcPts val="126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récoltant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fruits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 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 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-12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8194" y="4234053"/>
            <a:ext cx="3424554" cy="4025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21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GAEC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MIELLERIE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KERJOLY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Kerjoly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Kerdaniel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8392" y="4762880"/>
            <a:ext cx="4104004" cy="997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295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Apiculteurs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récoltants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Baptiste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Verre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83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63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76</a:t>
            </a:r>
            <a:endParaRPr sz="1100">
              <a:latin typeface="Arial"/>
              <a:cs typeface="Arial"/>
            </a:endParaRPr>
          </a:p>
          <a:p>
            <a:pPr algn="ctr" marL="989330" marR="982980" indent="635">
              <a:lnSpc>
                <a:spcPct val="9590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Sylvain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Soyer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64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24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3"/>
              </a:rPr>
              <a:t>lamielleriedekerjoly@gmail.com</a:t>
            </a:r>
            <a:r>
              <a:rPr dirty="0" sz="1100" spc="-10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Facebook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Instagram</a:t>
            </a:r>
            <a:endParaRPr sz="1100">
              <a:latin typeface="Arial"/>
              <a:cs typeface="Arial"/>
            </a:endParaRPr>
          </a:p>
          <a:p>
            <a:pPr algn="ctr" marL="74930" marR="67945">
              <a:lnSpc>
                <a:spcPts val="1260"/>
              </a:lnSpc>
              <a:spcBef>
                <a:spcPts val="30"/>
              </a:spcBef>
            </a:pPr>
            <a:r>
              <a:rPr dirty="0" sz="1100" b="1">
                <a:latin typeface="Arial"/>
                <a:cs typeface="Arial"/>
              </a:rPr>
              <a:t>Production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miel 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ruche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Atelier </a:t>
            </a:r>
            <a:r>
              <a:rPr dirty="0" sz="1100" b="1">
                <a:latin typeface="Arial"/>
                <a:cs typeface="Arial"/>
              </a:rPr>
              <a:t>ouvert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55589" y="874521"/>
            <a:ext cx="3653790" cy="562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22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ROHA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GAEC</a:t>
            </a:r>
            <a:endParaRPr sz="1400">
              <a:latin typeface="Arial"/>
              <a:cs typeface="Arial"/>
            </a:endParaRPr>
          </a:p>
          <a:p>
            <a:pPr algn="ctr" marL="12700" marR="5080">
              <a:lnSpc>
                <a:spcPts val="1260"/>
              </a:lnSpc>
              <a:spcBef>
                <a:spcPts val="75"/>
              </a:spcBef>
            </a:pPr>
            <a:r>
              <a:rPr dirty="0" sz="1100" b="1">
                <a:latin typeface="Arial"/>
                <a:cs typeface="Arial"/>
              </a:rPr>
              <a:t>7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route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Pléguien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22410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Plourhan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limite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 </a:t>
            </a:r>
            <a:r>
              <a:rPr dirty="0" sz="1100" b="1">
                <a:latin typeface="Arial"/>
                <a:cs typeface="Arial"/>
              </a:rPr>
              <a:t>Contact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lafermeduroha@gmail.com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69077" y="1564894"/>
            <a:ext cx="4227830" cy="5156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700" marR="508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Maraichères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agriculture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biologique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légumes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fermiers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locaux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40"/>
              </a:lnSpc>
            </a:pPr>
            <a:r>
              <a:rPr dirty="0" sz="1100" b="1">
                <a:latin typeface="Arial"/>
                <a:cs typeface="Arial"/>
              </a:rPr>
              <a:t>Magasin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 et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h30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74689" y="2261743"/>
            <a:ext cx="2813685" cy="414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7305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23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FOURNIL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TOUL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AR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LAN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Guignan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Kerdaniel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693789" y="2825623"/>
            <a:ext cx="1976755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58750" marR="5080" indent="-14668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Damien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Macé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41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00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damien.mace@hotmail.fr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79745" y="3339210"/>
            <a:ext cx="4204335" cy="7092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12700" marR="5080">
              <a:lnSpc>
                <a:spcPct val="1028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levain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cuit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feu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bois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fournées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par </a:t>
            </a:r>
            <a:r>
              <a:rPr dirty="0" sz="1100" b="1">
                <a:latin typeface="Arial"/>
                <a:cs typeface="Arial"/>
              </a:rPr>
              <a:t>semaine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réservation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conseillée</a:t>
            </a:r>
            <a:endParaRPr sz="1100">
              <a:latin typeface="Arial"/>
              <a:cs typeface="Arial"/>
            </a:endParaRPr>
          </a:p>
          <a:p>
            <a:pPr algn="ctr" marL="215265" marR="208279">
              <a:lnSpc>
                <a:spcPts val="1360"/>
              </a:lnSpc>
              <a:spcBef>
                <a:spcPts val="3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marché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Guignan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10" b="1">
                <a:latin typeface="Arial"/>
                <a:cs typeface="Arial"/>
              </a:rPr>
              <a:t> Kerdaniel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 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fournil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10325" y="4240148"/>
            <a:ext cx="2543175" cy="414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24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SARL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MEZENNES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1100" b="1">
                <a:latin typeface="Arial"/>
                <a:cs typeface="Arial"/>
              </a:rPr>
              <a:t>Mézennes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22200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Vicomte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58409" y="4804029"/>
            <a:ext cx="4243705" cy="182245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114425" marR="906144" indent="-195580">
              <a:lnSpc>
                <a:spcPct val="10300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Véronique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Capitaine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21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99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05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  <a:hlinkClick r:id="rId6"/>
              </a:rPr>
              <a:t>veroniquecapitaine@orange.fr</a:t>
            </a:r>
            <a:endParaRPr sz="1100">
              <a:latin typeface="Arial"/>
              <a:cs typeface="Arial"/>
            </a:endParaRPr>
          </a:p>
          <a:p>
            <a:pPr marL="12700" marR="263525">
              <a:lnSpc>
                <a:spcPct val="95900"/>
              </a:lnSpc>
              <a:spcBef>
                <a:spcPts val="75"/>
              </a:spcBef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Producteur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qui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cultive</a:t>
            </a:r>
            <a:r>
              <a:rPr dirty="0" sz="1100" spc="-4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à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Mezennes,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sur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un</a:t>
            </a:r>
            <a:r>
              <a:rPr dirty="0" sz="1100" spc="-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terrain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3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ha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et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dans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une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serre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4.000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m²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différents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légumes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saison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50" b="1">
                <a:solidFill>
                  <a:srgbClr val="333333"/>
                </a:solidFill>
                <a:latin typeface="Arial"/>
                <a:cs typeface="Arial"/>
              </a:rPr>
              <a:t>: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légumes</a:t>
            </a:r>
            <a:r>
              <a:rPr dirty="0" sz="1100" spc="-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anciens</a:t>
            </a:r>
            <a:r>
              <a:rPr dirty="0" sz="1100" spc="-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(panais,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topinambour,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radis</a:t>
            </a:r>
            <a:r>
              <a:rPr dirty="0" sz="1100" spc="-4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noir),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salade,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pomme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terre,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tomate,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……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plants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saison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salade,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oignons,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fraisiers,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...</a:t>
            </a:r>
            <a:endParaRPr sz="1100">
              <a:latin typeface="Arial"/>
              <a:cs typeface="Arial"/>
            </a:endParaRPr>
          </a:p>
          <a:p>
            <a:pPr marL="12700" marR="417195">
              <a:lnSpc>
                <a:spcPts val="1270"/>
              </a:lnSpc>
              <a:spcBef>
                <a:spcPts val="25"/>
              </a:spcBef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Marchés</a:t>
            </a:r>
            <a:r>
              <a:rPr dirty="0" sz="1100" spc="-4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Lanvollon,</a:t>
            </a:r>
            <a:r>
              <a:rPr dirty="0" sz="1100" spc="-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Penvénan,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Plérin,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Plouha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et</a:t>
            </a:r>
            <a:r>
              <a:rPr dirty="0" sz="1100" spc="-3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Saint- Laurent-de-la-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Mer.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ts val="1260"/>
              </a:lnSpc>
            </a:pP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Mardi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soir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16h00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à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19h00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sur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la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place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du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centre</a:t>
            </a:r>
            <a:r>
              <a:rPr dirty="0" sz="1100" spc="-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Pommerit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le</a:t>
            </a:r>
            <a:r>
              <a:rPr dirty="0" sz="1100" spc="-2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Vicomte.</a:t>
            </a:r>
            <a:r>
              <a:rPr dirty="0" sz="1100" spc="-1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Possibilité</a:t>
            </a:r>
            <a:r>
              <a:rPr dirty="0" sz="1100" spc="-4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33333"/>
                </a:solidFill>
                <a:latin typeface="Arial"/>
                <a:cs typeface="Arial"/>
              </a:rPr>
              <a:t>passer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 commande.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95601" y="874521"/>
            <a:ext cx="2229485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25</a:t>
            </a:r>
            <a:r>
              <a:rPr dirty="0" sz="1400" spc="35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MIEL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JEAN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SALAUN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65"/>
              </a:spcBef>
            </a:pPr>
            <a:r>
              <a:rPr dirty="0" sz="1100" b="1">
                <a:latin typeface="Arial"/>
                <a:cs typeface="Arial"/>
              </a:rPr>
              <a:t>31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Lizelech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Tréméven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61717" y="1577086"/>
            <a:ext cx="1899285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19380" marR="5080" indent="-106680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Jean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Salaun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36 </a:t>
            </a:r>
            <a:r>
              <a:rPr dirty="0" sz="1100" spc="-25" b="1">
                <a:latin typeface="Arial"/>
                <a:cs typeface="Arial"/>
              </a:rPr>
              <a:t>03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jean.salaun22@orange.fr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97253" y="2092579"/>
            <a:ext cx="322389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353060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Arial"/>
                <a:cs typeface="Arial"/>
              </a:rPr>
              <a:t>Producteur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miel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domicile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Dans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superettes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Pléhédel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Lanvollon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90396" y="2744851"/>
            <a:ext cx="4039870" cy="178053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26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BILIG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PASCALINE</a:t>
            </a:r>
            <a:endParaRPr sz="1400">
              <a:latin typeface="Arial"/>
              <a:cs typeface="Arial"/>
            </a:endParaRPr>
          </a:p>
          <a:p>
            <a:pPr algn="ctr" marL="1270">
              <a:lnSpc>
                <a:spcPct val="100000"/>
              </a:lnSpc>
              <a:spcBef>
                <a:spcPts val="860"/>
              </a:spcBef>
            </a:pPr>
            <a:r>
              <a:rPr dirty="0" sz="1100" b="1">
                <a:latin typeface="Arial"/>
                <a:cs typeface="Arial"/>
              </a:rPr>
              <a:t>3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Kerdaniel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Tressignaux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dirty="0" sz="1100" b="1">
                <a:latin typeface="Arial"/>
                <a:cs typeface="Arial"/>
              </a:rPr>
              <a:t>Contact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Pascaline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Quéro :</a:t>
            </a:r>
            <a:r>
              <a:rPr dirty="0" sz="1100" spc="2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98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28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38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51</a:t>
            </a:r>
            <a:endParaRPr sz="1100">
              <a:latin typeface="Arial"/>
              <a:cs typeface="Arial"/>
            </a:endParaRPr>
          </a:p>
          <a:p>
            <a:pPr algn="ctr" marL="105410" marR="97790">
              <a:lnSpc>
                <a:spcPct val="101800"/>
              </a:lnSpc>
              <a:spcBef>
                <a:spcPts val="80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crêpes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galettes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emporter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tournées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main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(œufs,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lait,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farines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IGP)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producteurs</a:t>
            </a:r>
            <a:r>
              <a:rPr dirty="0" sz="1100" spc="-10" b="1">
                <a:latin typeface="Arial"/>
                <a:cs typeface="Arial"/>
              </a:rPr>
              <a:t> locaux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dirty="0" sz="1100" spc="-10" b="1">
                <a:latin typeface="Arial"/>
                <a:cs typeface="Arial"/>
                <a:hlinkClick r:id="rId3"/>
              </a:rPr>
              <a:t>www.crepiere-cotesdarmor.fr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dirty="0" sz="1100" b="1">
                <a:latin typeface="Arial"/>
                <a:cs typeface="Arial"/>
              </a:rPr>
              <a:t>Marchés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Châtelaudren-</a:t>
            </a:r>
            <a:r>
              <a:rPr dirty="0" sz="1100" b="1">
                <a:latin typeface="Arial"/>
                <a:cs typeface="Arial"/>
              </a:rPr>
              <a:t>Plouagat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Lanvollon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Tressignaux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28496" y="4819269"/>
            <a:ext cx="3966210" cy="415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27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POTAGER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KERVAUDRY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8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Kervaudry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prochePrat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Danouet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22200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Pommerit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Vte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828545" y="5383529"/>
            <a:ext cx="2363470" cy="53657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 indent="233045">
              <a:lnSpc>
                <a:spcPct val="102299"/>
              </a:lnSpc>
              <a:spcBef>
                <a:spcPts val="70"/>
              </a:spcBef>
            </a:pPr>
            <a:r>
              <a:rPr dirty="0" sz="1100" b="1">
                <a:latin typeface="Arial"/>
                <a:cs typeface="Arial"/>
              </a:rPr>
              <a:t>Manuel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Ruiz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81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lepotagerdekervaudry@laposte.net</a:t>
            </a:r>
            <a:r>
              <a:rPr dirty="0" sz="1100" spc="-10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facebook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potager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Kervaudry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99540" y="6069330"/>
            <a:ext cx="4020185" cy="535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048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type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frais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BIO</a:t>
            </a:r>
            <a:endParaRPr sz="1100">
              <a:latin typeface="Arial"/>
              <a:cs typeface="Arial"/>
            </a:endParaRPr>
          </a:p>
          <a:p>
            <a:pPr algn="ctr" marL="12700" marR="5080">
              <a:lnSpc>
                <a:spcPts val="1350"/>
              </a:lnSpc>
              <a:spcBef>
                <a:spcPts val="45"/>
              </a:spcBef>
            </a:pPr>
            <a:r>
              <a:rPr dirty="0" sz="1100" b="1">
                <a:latin typeface="Arial"/>
                <a:cs typeface="Arial"/>
              </a:rPr>
              <a:t>Marché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Pabu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mardis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toute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l’année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jeudi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18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30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239761" y="874521"/>
            <a:ext cx="885825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28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DILIZ</a:t>
            </a:r>
            <a:endParaRPr sz="1400">
              <a:latin typeface="Arial"/>
              <a:cs typeface="Arial"/>
            </a:endParaRPr>
          </a:p>
          <a:p>
            <a:pPr marL="60960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Plélo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95084" y="1403350"/>
            <a:ext cx="257556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538480" marR="5080" indent="-52578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Crêpier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Tristan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Jeorge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33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61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49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64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/>
              </a:rPr>
              <a:t>jeo.tristan@gmail.com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58409" y="1886458"/>
            <a:ext cx="3808729" cy="3543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Crêpes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et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galettes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préparées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avec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produits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locaux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et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régionaux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(œufs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Plélo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et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farine</a:t>
            </a:r>
            <a:r>
              <a:rPr dirty="0" sz="1100" spc="-3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du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Morbihan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50" b="1">
                <a:solidFill>
                  <a:srgbClr val="1D2128"/>
                </a:solidFill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58409" y="2368423"/>
            <a:ext cx="4041775" cy="5156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12700" marR="5080">
              <a:lnSpc>
                <a:spcPct val="95900"/>
              </a:lnSpc>
              <a:spcBef>
                <a:spcPts val="155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Marchés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16h00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à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19h00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u="sng" sz="1100" spc="5" b="1">
                <a:solidFill>
                  <a:srgbClr val="1D2128"/>
                </a:solidFill>
                <a:uFill>
                  <a:solidFill>
                    <a:srgbClr val="1D212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1D2128"/>
                </a:solidFill>
                <a:uFill>
                  <a:solidFill>
                    <a:srgbClr val="1D2128"/>
                  </a:solidFill>
                </a:uFill>
                <a:latin typeface="Arial"/>
                <a:cs typeface="Arial"/>
              </a:rPr>
              <a:t>Mardi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Chapelle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St-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Guignan</a:t>
            </a:r>
            <a:r>
              <a:rPr dirty="0" sz="1100" spc="28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St-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Jean-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Kerdaniel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-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1D2128"/>
                </a:solidFill>
                <a:uFill>
                  <a:solidFill>
                    <a:srgbClr val="1D2128"/>
                  </a:solidFill>
                </a:uFill>
                <a:latin typeface="Arial"/>
                <a:cs typeface="Arial"/>
              </a:rPr>
              <a:t>Mercredi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Ploumagoar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-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1D2128"/>
                </a:solidFill>
                <a:uFill>
                  <a:solidFill>
                    <a:srgbClr val="1D2128"/>
                  </a:solidFill>
                </a:uFill>
                <a:latin typeface="Arial"/>
                <a:cs typeface="Arial"/>
              </a:rPr>
              <a:t>Jeudi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Goudelin </a:t>
            </a:r>
            <a:r>
              <a:rPr dirty="0" u="sng" sz="1100" b="1">
                <a:solidFill>
                  <a:srgbClr val="1D2128"/>
                </a:solidFill>
                <a:uFill>
                  <a:solidFill>
                    <a:srgbClr val="1D2128"/>
                  </a:solidFill>
                </a:uFill>
                <a:latin typeface="Arial"/>
                <a:cs typeface="Arial"/>
              </a:rPr>
              <a:t>Vendredi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: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Lanrodec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58409" y="3010027"/>
            <a:ext cx="4048125" cy="515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67995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Prestations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(anniversaire,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mariage…)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le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week-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end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sur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réservation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230"/>
              </a:lnSpc>
            </a:pP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Dépôt/vente</a:t>
            </a:r>
            <a:r>
              <a:rPr dirty="0" sz="1100" spc="-3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miel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(St-Jean-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Kerdaniel)</a:t>
            </a:r>
            <a:r>
              <a:rPr dirty="0" sz="1100" spc="-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et de</a:t>
            </a:r>
            <a:r>
              <a:rPr dirty="0" sz="1100" spc="-2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D2128"/>
                </a:solidFill>
                <a:latin typeface="Arial"/>
                <a:cs typeface="Arial"/>
              </a:rPr>
              <a:t>terrines</a:t>
            </a:r>
            <a:r>
              <a:rPr dirty="0" sz="1100" spc="-15" b="1">
                <a:solidFill>
                  <a:srgbClr val="1D212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1D2128"/>
                </a:solidFill>
                <a:latin typeface="Arial"/>
                <a:cs typeface="Arial"/>
              </a:rPr>
              <a:t>(Plélo)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24753" y="3802760"/>
            <a:ext cx="3313429" cy="5626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700" marR="5080">
              <a:lnSpc>
                <a:spcPct val="96500"/>
              </a:lnSpc>
              <a:spcBef>
                <a:spcPts val="16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29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4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LANDE,</a:t>
            </a:r>
            <a:r>
              <a:rPr dirty="0" sz="1400" spc="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FF0000"/>
                </a:solidFill>
                <a:latin typeface="Arial"/>
                <a:cs typeface="Arial"/>
              </a:rPr>
              <a:t>EARL</a:t>
            </a:r>
            <a:r>
              <a:rPr dirty="0" sz="1100" spc="-25" b="1">
                <a:solidFill>
                  <a:srgbClr val="FF0000"/>
                </a:solidFill>
                <a:latin typeface="Arial"/>
                <a:cs typeface="Arial"/>
              </a:rPr>
              <a:t> DU </a:t>
            </a:r>
            <a:r>
              <a:rPr dirty="0" sz="1100" spc="-10" b="1">
                <a:solidFill>
                  <a:srgbClr val="FF0000"/>
                </a:solidFill>
                <a:latin typeface="Arial"/>
                <a:cs typeface="Arial"/>
              </a:rPr>
              <a:t>CHATAIGNIER</a:t>
            </a:r>
            <a:endParaRPr sz="1100">
              <a:latin typeface="Arial"/>
              <a:cs typeface="Arial"/>
            </a:endParaRPr>
          </a:p>
          <a:p>
            <a:pPr algn="ctr" marL="1905">
              <a:lnSpc>
                <a:spcPts val="1270"/>
              </a:lnSpc>
            </a:pP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Penquer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63565" y="4491609"/>
            <a:ext cx="403606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685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Guillaume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 Nelly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Fèvre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21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20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75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38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lafermedelalande@gmail.com</a:t>
            </a:r>
            <a:r>
              <a:rPr dirty="0" sz="1100" spc="175" b="1">
                <a:solidFill>
                  <a:srgbClr val="0462C1"/>
                </a:solid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lafermedelalande3.webnode.fr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84901" y="4975098"/>
            <a:ext cx="3992879" cy="5156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ctr" marL="12700" marR="5080">
              <a:lnSpc>
                <a:spcPct val="95900"/>
              </a:lnSpc>
              <a:spcBef>
                <a:spcPts val="15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viande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bœuf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parthenais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porc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fermier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duroc</a:t>
            </a:r>
            <a:r>
              <a:rPr dirty="0" sz="1100" spc="-25" b="1">
                <a:latin typeface="Arial"/>
                <a:cs typeface="Arial"/>
              </a:rPr>
              <a:t> en </a:t>
            </a:r>
            <a:r>
              <a:rPr dirty="0" sz="1100" b="1">
                <a:latin typeface="Arial"/>
                <a:cs typeface="Arial"/>
              </a:rPr>
              <a:t>semi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plein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air,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nourris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avec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produits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(Bio) </a:t>
            </a:r>
            <a:r>
              <a:rPr dirty="0" sz="1100" b="1">
                <a:latin typeface="Arial"/>
                <a:cs typeface="Arial"/>
              </a:rPr>
              <a:t>Colis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commande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retirés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20" b="1">
                <a:latin typeface="Arial"/>
                <a:cs typeface="Arial"/>
              </a:rPr>
              <a:t> ferme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7796" y="874521"/>
            <a:ext cx="4205605" cy="17805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30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PEPINIERE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PARCELLE</a:t>
            </a:r>
            <a:endParaRPr sz="1400">
              <a:latin typeface="Arial"/>
              <a:cs typeface="Arial"/>
            </a:endParaRPr>
          </a:p>
          <a:p>
            <a:pPr marL="1083945">
              <a:lnSpc>
                <a:spcPct val="100000"/>
              </a:lnSpc>
              <a:spcBef>
                <a:spcPts val="865"/>
              </a:spcBef>
            </a:pPr>
            <a:r>
              <a:rPr dirty="0" sz="1100" b="1">
                <a:latin typeface="Arial"/>
                <a:cs typeface="Arial"/>
              </a:rPr>
              <a:t>4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landes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22590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Trégomeur</a:t>
            </a:r>
            <a:endParaRPr sz="1100">
              <a:latin typeface="Arial"/>
              <a:cs typeface="Arial"/>
            </a:endParaRPr>
          </a:p>
          <a:p>
            <a:pPr marL="1365885" marR="1006475" indent="-352425">
              <a:lnSpc>
                <a:spcPct val="162700"/>
              </a:lnSpc>
            </a:pPr>
            <a:r>
              <a:rPr dirty="0" sz="1100" b="1">
                <a:latin typeface="Arial"/>
                <a:cs typeface="Arial"/>
              </a:rPr>
              <a:t>Josselin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Berre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98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58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37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29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laparcelle@mailo.com</a:t>
            </a:r>
            <a:endParaRPr sz="1100">
              <a:latin typeface="Arial"/>
              <a:cs typeface="Arial"/>
            </a:endParaRPr>
          </a:p>
          <a:p>
            <a:pPr marL="12700" marR="5080" indent="361315">
              <a:lnSpc>
                <a:spcPts val="2160"/>
              </a:lnSpc>
              <a:spcBef>
                <a:spcPts val="204"/>
              </a:spcBef>
            </a:pPr>
            <a:r>
              <a:rPr dirty="0" sz="1100" b="1">
                <a:latin typeface="Arial"/>
                <a:cs typeface="Arial"/>
              </a:rPr>
              <a:t>Pépinière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spécialisée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plantes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comestibles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Bio</a:t>
            </a:r>
            <a:r>
              <a:rPr dirty="0" sz="1100" spc="5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RDV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fleurs</a:t>
            </a:r>
            <a:r>
              <a:rPr dirty="0" sz="1100" spc="-10" b="1">
                <a:latin typeface="Arial"/>
                <a:cs typeface="Arial"/>
              </a:rPr>
              <a:t> aromatiques</a:t>
            </a:r>
            <a:endParaRPr sz="1100">
              <a:latin typeface="Arial"/>
              <a:cs typeface="Arial"/>
            </a:endParaRPr>
          </a:p>
          <a:p>
            <a:pPr marL="537210">
              <a:lnSpc>
                <a:spcPts val="1130"/>
              </a:lnSpc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petits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fruits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plantes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grimpantes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comestibles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374394" y="3208147"/>
            <a:ext cx="3270250" cy="4025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31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FERME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KERFONTAINE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1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Kerfontaine-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route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Tréguidel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Pléguien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78788" y="3737228"/>
            <a:ext cx="386334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868680" marR="5080" indent="-856615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Boulanger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 Paysan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Florent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Guen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65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31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65 </a:t>
            </a:r>
            <a:r>
              <a:rPr dirty="0" sz="1100" spc="-10" b="1">
                <a:solidFill>
                  <a:srgbClr val="006FC0"/>
                </a:solidFill>
                <a:latin typeface="Arial"/>
                <a:cs typeface="Arial"/>
                <a:hlinkClick r:id="rId3"/>
              </a:rPr>
              <a:t>fermedekerfontaine@gmail.com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42847" y="4220336"/>
            <a:ext cx="4135120" cy="6756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700" marR="508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pain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BIO,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brioche,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kouign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amann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production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farine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place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(meule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pierre)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Cuisson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place</a:t>
            </a:r>
            <a:endParaRPr sz="1100">
              <a:latin typeface="Arial"/>
              <a:cs typeface="Arial"/>
            </a:endParaRPr>
          </a:p>
          <a:p>
            <a:pPr algn="ctr" marL="635">
              <a:lnSpc>
                <a:spcPts val="1205"/>
              </a:lnSpc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directe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lundi,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mercredi,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30</a:t>
            </a:r>
            <a:endParaRPr sz="1100">
              <a:latin typeface="Arial"/>
              <a:cs typeface="Arial"/>
            </a:endParaRPr>
          </a:p>
          <a:p>
            <a:pPr algn="ctr" marL="635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préférence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commande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l’avance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75740" y="5179314"/>
            <a:ext cx="3867785" cy="401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32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BRASSERIE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dirty="0" sz="14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VILLE</a:t>
            </a:r>
            <a:r>
              <a:rPr dirty="0" sz="1400" spc="-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PORTE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AMOUR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Ville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Porte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Amour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22170</a:t>
            </a:r>
            <a:r>
              <a:rPr dirty="0" sz="1100" spc="-10" b="1">
                <a:latin typeface="Arial"/>
                <a:cs typeface="Arial"/>
              </a:rPr>
              <a:t> Plouvara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891029" y="5708141"/>
            <a:ext cx="2240280" cy="353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49225" marR="5080" indent="-13716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Thomas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Lefebvre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78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46</a:t>
            </a:r>
            <a:r>
              <a:rPr dirty="0" sz="1100" spc="-25" b="1">
                <a:latin typeface="Arial"/>
                <a:cs typeface="Arial"/>
              </a:rPr>
              <a:t> 60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/>
              </a:rPr>
              <a:t>contact@lavilleporteamour.fr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83944" y="6189675"/>
            <a:ext cx="3653154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795655" marR="5080" indent="-783590">
              <a:lnSpc>
                <a:spcPct val="1028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Brasseur,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distribue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propre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bière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Brasserie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ouverte </a:t>
            </a:r>
            <a:r>
              <a:rPr dirty="0" sz="1100" b="1">
                <a:latin typeface="Arial"/>
                <a:cs typeface="Arial"/>
              </a:rPr>
              <a:t>vendredi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rdv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24040" y="874521"/>
            <a:ext cx="2515870" cy="40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33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EARL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DU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CHATAIGNIER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Cosquer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22580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Plouha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70344" y="1403350"/>
            <a:ext cx="222504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Véronique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Martin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32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50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05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4316" y="1724914"/>
            <a:ext cx="4193540" cy="5156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12065" marR="5080">
              <a:lnSpc>
                <a:spcPts val="1270"/>
              </a:lnSpc>
              <a:spcBef>
                <a:spcPts val="18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terre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l’année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(variété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«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Annabelle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») </a:t>
            </a:r>
            <a:r>
              <a:rPr dirty="0" sz="1100" b="1">
                <a:latin typeface="Arial"/>
                <a:cs typeface="Arial"/>
              </a:rPr>
              <a:t>Légumes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saison.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230"/>
              </a:lnSpc>
            </a:pPr>
            <a:r>
              <a:rPr dirty="0" sz="1100" b="1">
                <a:latin typeface="Arial"/>
                <a:cs typeface="Arial"/>
              </a:rPr>
              <a:t>Ouvert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&gt;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h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03289" y="2525395"/>
            <a:ext cx="2357120" cy="401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655"/>
              </a:lnSpc>
              <a:spcBef>
                <a:spcPts val="105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34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dirty="0" sz="14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P’TITE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 SPIRU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295"/>
              </a:lnSpc>
            </a:pP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Longues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Raies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22800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Cohiniac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84545" y="3054223"/>
            <a:ext cx="359410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Fanny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Matner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13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77</a:t>
            </a:r>
            <a:r>
              <a:rPr dirty="0" sz="1100" spc="285" b="1"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  <a:hlinkClick r:id="rId5"/>
              </a:rPr>
              <a:t>contact@laptitespiru.fr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59933" y="3375786"/>
            <a:ext cx="4240530" cy="13188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29209" marR="17780" indent="-1905">
              <a:lnSpc>
                <a:spcPct val="95800"/>
              </a:lnSpc>
              <a:spcBef>
                <a:spcPts val="160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spiruline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sous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forme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brindilles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sachet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g </a:t>
            </a:r>
            <a:r>
              <a:rPr dirty="0" sz="1100" b="1">
                <a:latin typeface="Arial"/>
                <a:cs typeface="Arial"/>
              </a:rPr>
              <a:t>Appelée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aussi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algue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bleue,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riche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protéines.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Très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grande </a:t>
            </a:r>
            <a:r>
              <a:rPr dirty="0" sz="1100" b="1">
                <a:latin typeface="Arial"/>
                <a:cs typeface="Arial"/>
              </a:rPr>
              <a:t>source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d’oméga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6,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contient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une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grande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proportion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d’acide </a:t>
            </a:r>
            <a:r>
              <a:rPr dirty="0" sz="1100" b="1">
                <a:latin typeface="Arial"/>
                <a:cs typeface="Arial"/>
              </a:rPr>
              <a:t>gamma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linolénique.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Très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riche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provitamines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vitamines </a:t>
            </a:r>
            <a:r>
              <a:rPr dirty="0" sz="1100" b="1">
                <a:latin typeface="Arial"/>
                <a:cs typeface="Arial"/>
              </a:rPr>
              <a:t>du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groupe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(sauf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vitamine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C),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minéraux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(calcium, </a:t>
            </a:r>
            <a:r>
              <a:rPr dirty="0" sz="1100" b="1">
                <a:latin typeface="Arial"/>
                <a:cs typeface="Arial"/>
              </a:rPr>
              <a:t>magnésium,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potassium,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zinc…)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et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antioxydants</a:t>
            </a:r>
            <a:endParaRPr sz="1100">
              <a:latin typeface="Arial"/>
              <a:cs typeface="Arial"/>
            </a:endParaRPr>
          </a:p>
          <a:p>
            <a:pPr algn="ctr" marL="12700" marR="5080">
              <a:lnSpc>
                <a:spcPts val="1270"/>
              </a:lnSpc>
              <a:spcBef>
                <a:spcPts val="20"/>
              </a:spcBef>
              <a:tabLst>
                <a:tab pos="967105" algn="l"/>
              </a:tabLst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l’année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internet,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livraison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partout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France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par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poste.</a:t>
            </a:r>
            <a:r>
              <a:rPr dirty="0" sz="1100" b="1">
                <a:latin typeface="Arial"/>
                <a:cs typeface="Arial"/>
              </a:rPr>
              <a:t>	Ouvert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samedi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juin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septembre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07277" y="5141214"/>
            <a:ext cx="2550795" cy="414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00" spc="-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35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EARL</a:t>
            </a:r>
            <a:r>
              <a:rPr dirty="0" sz="1400" spc="-1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0000"/>
                </a:solidFill>
                <a:latin typeface="Arial"/>
                <a:cs typeface="Arial"/>
              </a:rPr>
              <a:t>LE</a:t>
            </a:r>
            <a:r>
              <a:rPr dirty="0" sz="1400" spc="-2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FF0000"/>
                </a:solidFill>
                <a:latin typeface="Arial"/>
                <a:cs typeface="Arial"/>
              </a:rPr>
              <a:t>PORZOU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Le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Porzou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22290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Saint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Gilles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Les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Bois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14084" y="5703570"/>
            <a:ext cx="3336290" cy="36639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662940" marR="5080" indent="-650875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Bernard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Marquier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: 02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30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87 –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06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85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12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86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89 </a:t>
            </a:r>
            <a:r>
              <a:rPr dirty="0" u="sng" sz="1100" spc="-1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6"/>
              </a:rPr>
              <a:t>marquier.armelle@wanadoo.fr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91936" y="6207963"/>
            <a:ext cx="4177665" cy="3543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69850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Arial"/>
                <a:cs typeface="Arial"/>
              </a:rPr>
              <a:t>Vente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terre à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ferme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sur</a:t>
            </a:r>
            <a:r>
              <a:rPr dirty="0" sz="1100" spc="-10" b="1">
                <a:latin typeface="Arial"/>
                <a:cs typeface="Arial"/>
              </a:rPr>
              <a:t> rendez-</a:t>
            </a:r>
            <a:r>
              <a:rPr dirty="0" sz="1100" b="1">
                <a:latin typeface="Arial"/>
                <a:cs typeface="Arial"/>
              </a:rPr>
              <a:t>vous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(après </a:t>
            </a:r>
            <a:r>
              <a:rPr dirty="0" sz="1100" b="1">
                <a:latin typeface="Arial"/>
                <a:cs typeface="Arial"/>
              </a:rPr>
              <a:t>appel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téléphonique)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toute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l’année.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Pommes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terre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nouvelles.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Maryvonne et Alain Collet</dc:creator>
  <dcterms:created xsi:type="dcterms:W3CDTF">2024-06-22T04:31:20Z</dcterms:created>
  <dcterms:modified xsi:type="dcterms:W3CDTF">2024-06-22T04:31:20Z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2024-06-19T00:00:00Z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2024-06-22T00:00:00Z</vt:filetime>
  </property>
  <property fmtid="{D5CDD505-2E9C-101B-9397-08002B2CF9AE}" pid="5" name="Producer">
    <vt:lpwstr>Microsoft® Word 2019</vt:lpwstr>
  </property>
</Properties>
</file>